
<file path=[Content_Types].xml><?xml version="1.0" encoding="utf-8"?>
<Types xmlns="http://schemas.openxmlformats.org/package/2006/content-types">
  <Default Extension="jpeg" ContentType="image/jpeg"/>
  <Default Extension="jpg" ContentType="image/jpeg"/>
  <Default Extension="m4v" ContentType="video/unknown"/>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 id="2147483673" r:id="rId6"/>
  </p:sldMasterIdLst>
  <p:notesMasterIdLst>
    <p:notesMasterId r:id="rId33"/>
  </p:notesMasterIdLst>
  <p:handoutMasterIdLst>
    <p:handoutMasterId r:id="rId34"/>
  </p:handoutMasterIdLst>
  <p:sldIdLst>
    <p:sldId id="257" r:id="rId7"/>
    <p:sldId id="364" r:id="rId8"/>
    <p:sldId id="275" r:id="rId9"/>
    <p:sldId id="335" r:id="rId10"/>
    <p:sldId id="260" r:id="rId11"/>
    <p:sldId id="321" r:id="rId12"/>
    <p:sldId id="359" r:id="rId13"/>
    <p:sldId id="338" r:id="rId14"/>
    <p:sldId id="339" r:id="rId15"/>
    <p:sldId id="340" r:id="rId16"/>
    <p:sldId id="341" r:id="rId17"/>
    <p:sldId id="342" r:id="rId18"/>
    <p:sldId id="343" r:id="rId19"/>
    <p:sldId id="344" r:id="rId20"/>
    <p:sldId id="371" r:id="rId21"/>
    <p:sldId id="365" r:id="rId22"/>
    <p:sldId id="366" r:id="rId23"/>
    <p:sldId id="360" r:id="rId24"/>
    <p:sldId id="346" r:id="rId25"/>
    <p:sldId id="347" r:id="rId26"/>
    <p:sldId id="372" r:id="rId27"/>
    <p:sldId id="367" r:id="rId28"/>
    <p:sldId id="363" r:id="rId29"/>
    <p:sldId id="349" r:id="rId30"/>
    <p:sldId id="368" r:id="rId31"/>
    <p:sldId id="369" r:id="rId32"/>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F90D74E-9790-A949-B7BB-0AE281730A5E}">
          <p14:sldIdLst>
            <p14:sldId id="257"/>
          </p14:sldIdLst>
        </p14:section>
        <p14:section name="Vlog Record and Playback" id="{7A6B4FFB-50F4-451D-B7E7-1711FDD41A88}">
          <p14:sldIdLst>
            <p14:sldId id="364"/>
            <p14:sldId id="275"/>
            <p14:sldId id="335"/>
            <p14:sldId id="260"/>
            <p14:sldId id="321"/>
            <p14:sldId id="359"/>
            <p14:sldId id="338"/>
            <p14:sldId id="339"/>
            <p14:sldId id="340"/>
            <p14:sldId id="341"/>
            <p14:sldId id="342"/>
            <p14:sldId id="343"/>
            <p14:sldId id="344"/>
            <p14:sldId id="371"/>
            <p14:sldId id="365"/>
          </p14:sldIdLst>
        </p14:section>
        <p14:section name="Book trailer" id="{50378270-DA23-4DE0-ABA8-16BB21756E15}">
          <p14:sldIdLst>
            <p14:sldId id="366"/>
            <p14:sldId id="360"/>
            <p14:sldId id="346"/>
            <p14:sldId id="347"/>
            <p14:sldId id="372"/>
            <p14:sldId id="367"/>
            <p14:sldId id="363"/>
            <p14:sldId id="349"/>
            <p14:sldId id="368"/>
            <p14:sldId id="36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ull" initials="e" lastIdx="1" clrIdx="0"/>
  <p:cmAuthor id="2" name="alexia larkins" initials="" lastIdx="8" clrIdx="1"/>
  <p:cmAuthor id="3" name="Natalie Rodden" initials="NR" lastIdx="3" clrIdx="2"/>
  <p:cmAuthor id="4" name="Kirsty Gallacher" initials="KG" lastIdx="40" clrIdx="3"/>
  <p:cmAuthor id="5" name="Adwoa Oforiwa" initials="AO" lastIdx="43"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EB4"/>
    <a:srgbClr val="009999"/>
    <a:srgbClr val="302861"/>
    <a:srgbClr val="82378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C501EE-9F8E-5EA2-9B22-AB9B751207E0}" v="3" dt="2020-05-13T08:43:51.477"/>
    <p1510:client id="{CCA048D1-6AA6-B357-8A5D-C1E6A3B13CFD}" v="5" dt="2020-05-13T09:13:25.090"/>
    <p1510:client id="{E8561AD7-05D0-42D0-A82C-1ED4C0C36D58}" v="150" dt="2020-05-13T09:51:28.7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commentAuthors" Target="commen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sty Gallacher" userId="85ef20c1-8b98-435e-afb4-9aaf58e98c48" providerId="ADAL" clId="{C174964F-6F6B-43F0-A27A-E263F9D22993}"/>
    <pc:docChg chg="addSld delSld modSld">
      <pc:chgData name="Kirsty Gallacher" userId="85ef20c1-8b98-435e-afb4-9aaf58e98c48" providerId="ADAL" clId="{C174964F-6F6B-43F0-A27A-E263F9D22993}" dt="2020-05-05T10:16:10.658" v="1"/>
      <pc:docMkLst>
        <pc:docMk/>
      </pc:docMkLst>
      <pc:sldChg chg="add del">
        <pc:chgData name="Kirsty Gallacher" userId="85ef20c1-8b98-435e-afb4-9aaf58e98c48" providerId="ADAL" clId="{C174964F-6F6B-43F0-A27A-E263F9D22993}" dt="2020-05-05T10:16:10.658" v="1"/>
        <pc:sldMkLst>
          <pc:docMk/>
          <pc:sldMk cId="4100219179" sldId="373"/>
        </pc:sldMkLst>
      </pc:sldChg>
    </pc:docChg>
  </pc:docChgLst>
  <pc:docChgLst>
    <pc:chgData name="Kirsty Gallacher" userId="S::kirsty.gallacher@intofilm.org::85ef20c1-8b98-435e-afb4-9aaf58e98c48" providerId="AD" clId="Web-{CCA048D1-6AA6-B357-8A5D-C1E6A3B13CFD}"/>
    <pc:docChg chg="modSld">
      <pc:chgData name="Kirsty Gallacher" userId="S::kirsty.gallacher@intofilm.org::85ef20c1-8b98-435e-afb4-9aaf58e98c48" providerId="AD" clId="Web-{CCA048D1-6AA6-B357-8A5D-C1E6A3B13CFD}" dt="2020-05-13T09:13:25.090" v="3"/>
      <pc:docMkLst>
        <pc:docMk/>
      </pc:docMkLst>
      <pc:sldChg chg="addSp delSp modSp">
        <pc:chgData name="Kirsty Gallacher" userId="S::kirsty.gallacher@intofilm.org::85ef20c1-8b98-435e-afb4-9aaf58e98c48" providerId="AD" clId="Web-{CCA048D1-6AA6-B357-8A5D-C1E6A3B13CFD}" dt="2020-05-13T09:13:25.090" v="3"/>
        <pc:sldMkLst>
          <pc:docMk/>
          <pc:sldMk cId="2102745827" sldId="363"/>
        </pc:sldMkLst>
        <pc:picChg chg="add del mod">
          <ac:chgData name="Kirsty Gallacher" userId="S::kirsty.gallacher@intofilm.org::85ef20c1-8b98-435e-afb4-9aaf58e98c48" providerId="AD" clId="Web-{CCA048D1-6AA6-B357-8A5D-C1E6A3B13CFD}" dt="2020-05-13T09:13:25.090" v="3"/>
          <ac:picMkLst>
            <pc:docMk/>
            <pc:sldMk cId="2102745827" sldId="363"/>
            <ac:picMk id="2" creationId="{1EB68C73-1F54-490C-8DFA-F3E155426226}"/>
          </ac:picMkLst>
        </pc:picChg>
      </pc:sldChg>
    </pc:docChg>
  </pc:docChgLst>
  <pc:docChgLst>
    <pc:chgData name="Kirsty Gallacher" userId="85ef20c1-8b98-435e-afb4-9aaf58e98c48" providerId="ADAL" clId="{E8561AD7-05D0-42D0-A82C-1ED4C0C36D58}"/>
    <pc:docChg chg="custSel modSld">
      <pc:chgData name="Kirsty Gallacher" userId="85ef20c1-8b98-435e-afb4-9aaf58e98c48" providerId="ADAL" clId="{E8561AD7-05D0-42D0-A82C-1ED4C0C36D58}" dt="2020-05-13T09:13:48.852" v="133" actId="1076"/>
      <pc:docMkLst>
        <pc:docMk/>
      </pc:docMkLst>
      <pc:sldChg chg="modNotesTx">
        <pc:chgData name="Kirsty Gallacher" userId="85ef20c1-8b98-435e-afb4-9aaf58e98c48" providerId="ADAL" clId="{E8561AD7-05D0-42D0-A82C-1ED4C0C36D58}" dt="2020-05-13T09:07:40.057" v="130" actId="20577"/>
        <pc:sldMkLst>
          <pc:docMk/>
          <pc:sldMk cId="999689667" sldId="346"/>
        </pc:sldMkLst>
      </pc:sldChg>
      <pc:sldChg chg="addSp delSp modSp delAnim modAnim">
        <pc:chgData name="Kirsty Gallacher" userId="85ef20c1-8b98-435e-afb4-9aaf58e98c48" providerId="ADAL" clId="{E8561AD7-05D0-42D0-A82C-1ED4C0C36D58}" dt="2020-05-13T09:13:48.852" v="133" actId="1076"/>
        <pc:sldMkLst>
          <pc:docMk/>
          <pc:sldMk cId="2102745827" sldId="363"/>
        </pc:sldMkLst>
        <pc:picChg chg="add mod">
          <ac:chgData name="Kirsty Gallacher" userId="85ef20c1-8b98-435e-afb4-9aaf58e98c48" providerId="ADAL" clId="{E8561AD7-05D0-42D0-A82C-1ED4C0C36D58}" dt="2020-05-13T09:13:48.852" v="133" actId="1076"/>
          <ac:picMkLst>
            <pc:docMk/>
            <pc:sldMk cId="2102745827" sldId="363"/>
            <ac:picMk id="3" creationId="{5F2C8577-8B40-4957-A3A6-030E38162CBA}"/>
          </ac:picMkLst>
        </pc:picChg>
        <pc:picChg chg="del">
          <ac:chgData name="Kirsty Gallacher" userId="85ef20c1-8b98-435e-afb4-9aaf58e98c48" providerId="ADAL" clId="{E8561AD7-05D0-42D0-A82C-1ED4C0C36D58}" dt="2020-05-13T09:09:06.920" v="131" actId="478"/>
          <ac:picMkLst>
            <pc:docMk/>
            <pc:sldMk cId="2102745827" sldId="363"/>
            <ac:picMk id="5" creationId="{00000000-0000-0000-0000-000000000000}"/>
          </ac:picMkLst>
        </pc:picChg>
      </pc:sldChg>
    </pc:docChg>
  </pc:docChgLst>
  <pc:docChgLst>
    <pc:chgData name="Kirsty Gallacher" userId="S::kirsty.gallacher@intofilm.org::85ef20c1-8b98-435e-afb4-9aaf58e98c48" providerId="AD" clId="Web-{88C501EE-9F8E-5EA2-9B22-AB9B751207E0}"/>
    <pc:docChg chg="">
      <pc:chgData name="Kirsty Gallacher" userId="S::kirsty.gallacher@intofilm.org::85ef20c1-8b98-435e-afb4-9aaf58e98c48" providerId="AD" clId="Web-{88C501EE-9F8E-5EA2-9B22-AB9B751207E0}" dt="2020-05-13T08:43:51.477" v="2"/>
      <pc:docMkLst>
        <pc:docMk/>
      </pc:docMkLst>
      <pc:sldChg chg="delCm">
        <pc:chgData name="Kirsty Gallacher" userId="S::kirsty.gallacher@intofilm.org::85ef20c1-8b98-435e-afb4-9aaf58e98c48" providerId="AD" clId="Web-{88C501EE-9F8E-5EA2-9B22-AB9B751207E0}" dt="2020-05-13T08:42:19.853" v="1"/>
        <pc:sldMkLst>
          <pc:docMk/>
          <pc:sldMk cId="2404884893" sldId="347"/>
        </pc:sldMkLst>
      </pc:sldChg>
      <pc:sldChg chg="delCm">
        <pc:chgData name="Kirsty Gallacher" userId="S::kirsty.gallacher@intofilm.org::85ef20c1-8b98-435e-afb4-9aaf58e98c48" providerId="AD" clId="Web-{88C501EE-9F8E-5EA2-9B22-AB9B751207E0}" dt="2020-05-13T08:43:51.477" v="2"/>
        <pc:sldMkLst>
          <pc:docMk/>
          <pc:sldMk cId="2102745827" sldId="36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542" cy="341064"/>
          </a:xfrm>
          <a:prstGeom prst="rect">
            <a:avLst/>
          </a:prstGeom>
        </p:spPr>
        <p:txBody>
          <a:bodyPr vert="horz" lIns="93324" tIns="46662" rIns="93324" bIns="46662" rtlCol="0"/>
          <a:lstStyle>
            <a:lvl1pPr algn="l">
              <a:defRPr sz="1200"/>
            </a:lvl1pPr>
          </a:lstStyle>
          <a:p>
            <a:endParaRPr lang="en-GB"/>
          </a:p>
        </p:txBody>
      </p:sp>
      <p:sp>
        <p:nvSpPr>
          <p:cNvPr id="3" name="Date Placeholder 2"/>
          <p:cNvSpPr>
            <a:spLocks noGrp="1"/>
          </p:cNvSpPr>
          <p:nvPr>
            <p:ph type="dt" sz="quarter" idx="1"/>
          </p:nvPr>
        </p:nvSpPr>
        <p:spPr>
          <a:xfrm>
            <a:off x="5622800" y="1"/>
            <a:ext cx="4301542" cy="341064"/>
          </a:xfrm>
          <a:prstGeom prst="rect">
            <a:avLst/>
          </a:prstGeom>
        </p:spPr>
        <p:txBody>
          <a:bodyPr vert="horz" lIns="93324" tIns="46662" rIns="93324" bIns="46662" rtlCol="0"/>
          <a:lstStyle>
            <a:lvl1pPr algn="r">
              <a:defRPr sz="1200"/>
            </a:lvl1pPr>
          </a:lstStyle>
          <a:p>
            <a:fld id="{F1DE3473-358A-4EE7-8AC9-BC34E29B6949}" type="datetimeFigureOut">
              <a:rPr lang="en-GB" smtClean="0"/>
              <a:t>13/05/2020</a:t>
            </a:fld>
            <a:endParaRPr lang="en-GB"/>
          </a:p>
        </p:txBody>
      </p:sp>
      <p:sp>
        <p:nvSpPr>
          <p:cNvPr id="4" name="Footer Placeholder 3"/>
          <p:cNvSpPr>
            <a:spLocks noGrp="1"/>
          </p:cNvSpPr>
          <p:nvPr>
            <p:ph type="ftr" sz="quarter" idx="2"/>
          </p:nvPr>
        </p:nvSpPr>
        <p:spPr>
          <a:xfrm>
            <a:off x="1" y="6456613"/>
            <a:ext cx="4301542" cy="341063"/>
          </a:xfrm>
          <a:prstGeom prst="rect">
            <a:avLst/>
          </a:prstGeom>
        </p:spPr>
        <p:txBody>
          <a:bodyPr vert="horz" lIns="93324" tIns="46662" rIns="93324" bIns="46662" rtlCol="0" anchor="b"/>
          <a:lstStyle>
            <a:lvl1pPr algn="l">
              <a:defRPr sz="1200"/>
            </a:lvl1pPr>
          </a:lstStyle>
          <a:p>
            <a:endParaRPr lang="en-GB"/>
          </a:p>
        </p:txBody>
      </p:sp>
      <p:sp>
        <p:nvSpPr>
          <p:cNvPr id="5" name="Slide Number Placeholder 4"/>
          <p:cNvSpPr>
            <a:spLocks noGrp="1"/>
          </p:cNvSpPr>
          <p:nvPr>
            <p:ph type="sldNum" sz="quarter" idx="3"/>
          </p:nvPr>
        </p:nvSpPr>
        <p:spPr>
          <a:xfrm>
            <a:off x="5622800" y="6456613"/>
            <a:ext cx="4301542" cy="341063"/>
          </a:xfrm>
          <a:prstGeom prst="rect">
            <a:avLst/>
          </a:prstGeom>
        </p:spPr>
        <p:txBody>
          <a:bodyPr vert="horz" lIns="93324" tIns="46662" rIns="93324" bIns="46662" rtlCol="0" anchor="b"/>
          <a:lstStyle>
            <a:lvl1pPr algn="r">
              <a:defRPr sz="1200"/>
            </a:lvl1pPr>
          </a:lstStyle>
          <a:p>
            <a:fld id="{CEBDADBB-5FA3-46A0-931F-368721794C82}" type="slidenum">
              <a:rPr lang="en-GB" smtClean="0"/>
              <a:t>‹#›</a:t>
            </a:fld>
            <a:endParaRPr lang="en-GB"/>
          </a:p>
        </p:txBody>
      </p:sp>
    </p:spTree>
    <p:extLst>
      <p:ext uri="{BB962C8B-B14F-4D97-AF65-F5344CB8AC3E}">
        <p14:creationId xmlns:p14="http://schemas.microsoft.com/office/powerpoint/2010/main" val="778958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542" cy="339884"/>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5622800" y="1"/>
            <a:ext cx="4301542" cy="339884"/>
          </a:xfrm>
          <a:prstGeom prst="rect">
            <a:avLst/>
          </a:prstGeom>
        </p:spPr>
        <p:txBody>
          <a:bodyPr vert="horz" lIns="93324" tIns="46662" rIns="93324" bIns="46662" rtlCol="0"/>
          <a:lstStyle>
            <a:lvl1pPr algn="r">
              <a:defRPr sz="1200"/>
            </a:lvl1pPr>
          </a:lstStyle>
          <a:p>
            <a:fld id="{EE3467EA-FBC2-5F4B-B472-611DE8C9AB93}" type="datetimeFigureOut">
              <a:rPr lang="en-US" smtClean="0"/>
              <a:t>5/13/2020</a:t>
            </a:fld>
            <a:endParaRPr lang="en-US"/>
          </a:p>
        </p:txBody>
      </p:sp>
      <p:sp>
        <p:nvSpPr>
          <p:cNvPr id="4" name="Slide Image Placeholder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992664" y="3228897"/>
            <a:ext cx="7941310" cy="3058954"/>
          </a:xfrm>
          <a:prstGeom prst="rect">
            <a:avLst/>
          </a:prstGeom>
        </p:spPr>
        <p:txBody>
          <a:bodyPr vert="horz" lIns="93324" tIns="46662" rIns="93324" bIns="46662"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6456612"/>
            <a:ext cx="4301542" cy="339884"/>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5622800" y="6456612"/>
            <a:ext cx="4301542" cy="339884"/>
          </a:xfrm>
          <a:prstGeom prst="rect">
            <a:avLst/>
          </a:prstGeom>
        </p:spPr>
        <p:txBody>
          <a:bodyPr vert="horz" lIns="93324" tIns="46662" rIns="93324" bIns="46662" rtlCol="0" anchor="b"/>
          <a:lstStyle>
            <a:lvl1pPr algn="r">
              <a:defRPr sz="1200"/>
            </a:lvl1pPr>
          </a:lstStyle>
          <a:p>
            <a:fld id="{1382EDAB-D7AC-5043-A40E-72CEE495B5C9}" type="slidenum">
              <a:rPr lang="en-US" smtClean="0"/>
              <a:t>‹#›</a:t>
            </a:fld>
            <a:endParaRPr lang="en-US"/>
          </a:p>
        </p:txBody>
      </p:sp>
    </p:spTree>
    <p:extLst>
      <p:ext uri="{BB962C8B-B14F-4D97-AF65-F5344CB8AC3E}">
        <p14:creationId xmlns:p14="http://schemas.microsoft.com/office/powerpoint/2010/main" val="27495889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intofilm.org/resources/1217"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Rkk2UzY4US8&amp;list=PLX-ZmzC0Reyzkz1nwxR5BRBI_XJW51PxL&amp;index=2"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Rkk2UzY4US8&amp;list=PLX-ZmzC0Reyzkz1nwxR5BRBI_XJW51PxL&amp;index=2"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382EDAB-D7AC-5043-A40E-72CEE495B5C9}" type="slidenum">
              <a:rPr lang="en-US" smtClean="0"/>
              <a:t>1</a:t>
            </a:fld>
            <a:endParaRPr lang="en-US"/>
          </a:p>
        </p:txBody>
      </p:sp>
    </p:spTree>
    <p:extLst>
      <p:ext uri="{BB962C8B-B14F-4D97-AF65-F5344CB8AC3E}">
        <p14:creationId xmlns:p14="http://schemas.microsoft.com/office/powerpoint/2010/main" val="1370011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10</a:t>
            </a:fld>
            <a:endParaRPr lang="en-US" sz="1200"/>
          </a:p>
        </p:txBody>
      </p:sp>
    </p:spTree>
    <p:extLst>
      <p:ext uri="{BB962C8B-B14F-4D97-AF65-F5344CB8AC3E}">
        <p14:creationId xmlns:p14="http://schemas.microsoft.com/office/powerpoint/2010/main" val="4205181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11</a:t>
            </a:fld>
            <a:endParaRPr lang="en-US" sz="1200"/>
          </a:p>
        </p:txBody>
      </p:sp>
    </p:spTree>
    <p:extLst>
      <p:ext uri="{BB962C8B-B14F-4D97-AF65-F5344CB8AC3E}">
        <p14:creationId xmlns:p14="http://schemas.microsoft.com/office/powerpoint/2010/main" val="3459241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12</a:t>
            </a:fld>
            <a:endParaRPr lang="en-US" sz="1200"/>
          </a:p>
        </p:txBody>
      </p:sp>
    </p:spTree>
    <p:extLst>
      <p:ext uri="{BB962C8B-B14F-4D97-AF65-F5344CB8AC3E}">
        <p14:creationId xmlns:p14="http://schemas.microsoft.com/office/powerpoint/2010/main" val="3579156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13</a:t>
            </a:fld>
            <a:endParaRPr lang="en-US" sz="1200"/>
          </a:p>
        </p:txBody>
      </p:sp>
    </p:spTree>
    <p:extLst>
      <p:ext uri="{BB962C8B-B14F-4D97-AF65-F5344CB8AC3E}">
        <p14:creationId xmlns:p14="http://schemas.microsoft.com/office/powerpoint/2010/main" val="2143561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14</a:t>
            </a:fld>
            <a:endParaRPr lang="en-US" sz="1200"/>
          </a:p>
        </p:txBody>
      </p:sp>
    </p:spTree>
    <p:extLst>
      <p:ext uri="{BB962C8B-B14F-4D97-AF65-F5344CB8AC3E}">
        <p14:creationId xmlns:p14="http://schemas.microsoft.com/office/powerpoint/2010/main" val="983519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382EDAB-D7AC-5043-A40E-72CEE495B5C9}" type="slidenum">
              <a:rPr lang="en-US" smtClean="0"/>
              <a:t>16</a:t>
            </a:fld>
            <a:endParaRPr lang="en-US"/>
          </a:p>
        </p:txBody>
      </p:sp>
    </p:spTree>
    <p:extLst>
      <p:ext uri="{BB962C8B-B14F-4D97-AF65-F5344CB8AC3E}">
        <p14:creationId xmlns:p14="http://schemas.microsoft.com/office/powerpoint/2010/main" val="1465140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i="0">
                <a:solidFill>
                  <a:srgbClr val="302861"/>
                </a:solidFill>
                <a:latin typeface="Verdana" panose="020B0604030504040204" pitchFamily="34" charset="0"/>
                <a:ea typeface="Verdana" panose="020B0604030504040204" pitchFamily="34" charset="0"/>
              </a:rPr>
              <a:t>This activity relates to </a:t>
            </a:r>
            <a:r>
              <a:rPr lang="en-GB" b="1" i="0">
                <a:solidFill>
                  <a:srgbClr val="302861"/>
                </a:solidFill>
                <a:latin typeface="Verdana" panose="020B0604030504040204" pitchFamily="34" charset="0"/>
                <a:ea typeface="Verdana" panose="020B0604030504040204" pitchFamily="34" charset="0"/>
              </a:rPr>
              <a:t>slides 17 to 26 </a:t>
            </a:r>
            <a:r>
              <a:rPr lang="en-GB" i="0">
                <a:solidFill>
                  <a:srgbClr val="302861"/>
                </a:solidFill>
                <a:latin typeface="Verdana" panose="020B0604030504040204" pitchFamily="34" charset="0"/>
                <a:ea typeface="Verdana" panose="020B0604030504040204" pitchFamily="34" charset="0"/>
              </a:rPr>
              <a:t>in this PowerPoint presentation and should take around 180 minutes to complete </a:t>
            </a:r>
          </a:p>
          <a:p>
            <a:r>
              <a:rPr lang="en-GB">
                <a:solidFill>
                  <a:srgbClr val="00BFB5"/>
                </a:solidFill>
                <a:latin typeface="MuseoSans-700"/>
              </a:rPr>
              <a:t>LEARNING OBJECTIVES:</a:t>
            </a:r>
          </a:p>
          <a:p>
            <a:r>
              <a:rPr lang="en-GB">
                <a:solidFill>
                  <a:srgbClr val="3D3F42"/>
                </a:solidFill>
                <a:latin typeface="MuseoSans-300"/>
              </a:rPr>
              <a:t>• To understand how trailers persuade people</a:t>
            </a:r>
          </a:p>
          <a:p>
            <a:r>
              <a:rPr lang="en-GB">
                <a:solidFill>
                  <a:srgbClr val="3D3F42"/>
                </a:solidFill>
                <a:latin typeface="MuseoSans-300"/>
              </a:rPr>
              <a:t>• To plan and film a persuasive book trailer</a:t>
            </a:r>
          </a:p>
          <a:p>
            <a:endParaRPr lang="en-GB">
              <a:solidFill>
                <a:srgbClr val="3D3F42"/>
              </a:solidFill>
              <a:latin typeface="MuseoSans-300"/>
            </a:endParaRPr>
          </a:p>
          <a:p>
            <a:r>
              <a:rPr lang="en-GB">
                <a:solidFill>
                  <a:srgbClr val="00BFB5"/>
                </a:solidFill>
                <a:latin typeface="MuseoSans-700"/>
              </a:rPr>
              <a:t>YOU WILL NEED:</a:t>
            </a:r>
          </a:p>
          <a:p>
            <a:pPr marL="285750" indent="-285750">
              <a:buFont typeface="Arial" panose="020B0604020202020204" pitchFamily="34" charset="0"/>
              <a:buChar char="•"/>
            </a:pPr>
            <a:r>
              <a:rPr lang="en-GB">
                <a:solidFill>
                  <a:srgbClr val="3D3F42"/>
                </a:solidFill>
                <a:latin typeface="MuseoSans-700"/>
              </a:rPr>
              <a:t>Film Trailer Structure on </a:t>
            </a:r>
            <a:r>
              <a:rPr lang="en-GB" b="1">
                <a:solidFill>
                  <a:srgbClr val="3D3F42"/>
                </a:solidFill>
                <a:latin typeface="MuseoSans-300"/>
              </a:rPr>
              <a:t>slide 22 </a:t>
            </a:r>
            <a:r>
              <a:rPr lang="en-GB" b="0">
                <a:solidFill>
                  <a:srgbClr val="3D3F42"/>
                </a:solidFill>
                <a:latin typeface="MuseoSans-300"/>
              </a:rPr>
              <a:t>or</a:t>
            </a:r>
            <a:r>
              <a:rPr lang="en-GB" b="1">
                <a:solidFill>
                  <a:srgbClr val="3D3F42"/>
                </a:solidFill>
                <a:latin typeface="MuseoSans-300"/>
              </a:rPr>
              <a:t> PDF page 5</a:t>
            </a:r>
          </a:p>
          <a:p>
            <a:pPr marL="285750" indent="-285750">
              <a:buFont typeface="Arial" panose="020B0604020202020204" pitchFamily="34" charset="0"/>
              <a:buChar char="•"/>
            </a:pPr>
            <a:r>
              <a:rPr lang="en-GB">
                <a:solidFill>
                  <a:srgbClr val="3D3F42"/>
                </a:solidFill>
                <a:latin typeface="MuseoSans-700"/>
              </a:rPr>
              <a:t>Storyboard template </a:t>
            </a:r>
            <a:r>
              <a:rPr lang="en-GB">
                <a:solidFill>
                  <a:srgbClr val="3D3F42"/>
                </a:solidFill>
                <a:latin typeface="MuseoSans-300"/>
              </a:rPr>
              <a:t>on </a:t>
            </a:r>
            <a:r>
              <a:rPr lang="en-GB" b="1">
                <a:solidFill>
                  <a:srgbClr val="3D3F42"/>
                </a:solidFill>
                <a:latin typeface="MuseoSans-300"/>
              </a:rPr>
              <a:t>slide 25 </a:t>
            </a:r>
            <a:r>
              <a:rPr lang="en-GB" b="0">
                <a:solidFill>
                  <a:srgbClr val="3D3F42"/>
                </a:solidFill>
                <a:latin typeface="MuseoSans-300"/>
              </a:rPr>
              <a:t>or</a:t>
            </a:r>
            <a:r>
              <a:rPr lang="en-GB" b="1">
                <a:solidFill>
                  <a:srgbClr val="3D3F42"/>
                </a:solidFill>
                <a:latin typeface="MuseoSans-300"/>
              </a:rPr>
              <a:t> PDF page 6</a:t>
            </a:r>
          </a:p>
          <a:p>
            <a:pPr marL="285750" indent="-285750">
              <a:buFont typeface="Arial" panose="020B0604020202020204" pitchFamily="34" charset="0"/>
              <a:buChar char="•"/>
            </a:pPr>
            <a:r>
              <a:rPr lang="en-GB">
                <a:solidFill>
                  <a:srgbClr val="3D3F42"/>
                </a:solidFill>
                <a:latin typeface="MuseoSans-300"/>
              </a:rPr>
              <a:t>Top 5 filmmaking tips on </a:t>
            </a:r>
            <a:r>
              <a:rPr lang="en-GB" b="1">
                <a:solidFill>
                  <a:srgbClr val="3D3F42"/>
                </a:solidFill>
                <a:latin typeface="MuseoSans-300"/>
              </a:rPr>
              <a:t>slides 10 to14 </a:t>
            </a:r>
            <a:r>
              <a:rPr lang="en-GB" b="0">
                <a:solidFill>
                  <a:srgbClr val="3D3F42"/>
                </a:solidFill>
                <a:latin typeface="MuseoSans-300"/>
              </a:rPr>
              <a:t>or</a:t>
            </a:r>
            <a:r>
              <a:rPr lang="en-GB" b="1">
                <a:solidFill>
                  <a:srgbClr val="3D3F42"/>
                </a:solidFill>
                <a:latin typeface="MuseoSans-300"/>
              </a:rPr>
              <a:t> PDF page 4</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solidFill>
                  <a:srgbClr val="3D3F42"/>
                </a:solidFill>
                <a:latin typeface="MuseoSans-700"/>
              </a:rPr>
              <a:t>3Cs and 3Ss worksheet on </a:t>
            </a:r>
            <a:r>
              <a:rPr lang="en-GB" b="1">
                <a:solidFill>
                  <a:srgbClr val="3D3F42"/>
                </a:solidFill>
                <a:latin typeface="MuseoSans-700"/>
              </a:rPr>
              <a:t>PDF page 7-8</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a:solidFill>
                  <a:srgbClr val="3D3F42"/>
                </a:solidFill>
                <a:latin typeface="MuseoSans-700"/>
              </a:rPr>
              <a:t>Camera shots sheet on </a:t>
            </a:r>
            <a:r>
              <a:rPr lang="en-GB" b="1">
                <a:solidFill>
                  <a:srgbClr val="3D3F42"/>
                </a:solidFill>
                <a:latin typeface="MuseoSans-700"/>
              </a:rPr>
              <a:t>slide 26 </a:t>
            </a:r>
            <a:r>
              <a:rPr lang="en-GB" b="0">
                <a:solidFill>
                  <a:srgbClr val="3D3F42"/>
                </a:solidFill>
                <a:latin typeface="MuseoSans-700"/>
              </a:rPr>
              <a:t>or </a:t>
            </a:r>
            <a:r>
              <a:rPr lang="en-GB" b="1">
                <a:solidFill>
                  <a:srgbClr val="3D3F42"/>
                </a:solidFill>
                <a:latin typeface="MuseoSans-700"/>
              </a:rPr>
              <a:t>PDF page 9</a:t>
            </a:r>
          </a:p>
          <a:p>
            <a:pPr marL="285750" indent="-285750">
              <a:buFont typeface="Arial" panose="020B0604020202020204" pitchFamily="34" charset="0"/>
              <a:buChar char="•"/>
            </a:pPr>
            <a:endParaRPr lang="en-GB" b="1">
              <a:solidFill>
                <a:srgbClr val="3D3F42"/>
              </a:solidFill>
              <a:latin typeface="MuseoSans-30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i="1">
              <a:solidFill>
                <a:srgbClr val="302861"/>
              </a:solidFill>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1382EDAB-D7AC-5043-A40E-72CEE495B5C9}" type="slidenum">
              <a:rPr lang="en-US" smtClean="0"/>
              <a:t>17</a:t>
            </a:fld>
            <a:endParaRPr lang="en-US"/>
          </a:p>
        </p:txBody>
      </p:sp>
    </p:spTree>
    <p:extLst>
      <p:ext uri="{BB962C8B-B14F-4D97-AF65-F5344CB8AC3E}">
        <p14:creationId xmlns:p14="http://schemas.microsoft.com/office/powerpoint/2010/main" val="3918721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atin typeface="Verdana" charset="0"/>
                <a:ea typeface="Verdana" charset="0"/>
                <a:cs typeface="Verdana" charset="0"/>
              </a:rPr>
              <a:t>Some potential </a:t>
            </a:r>
            <a:r>
              <a:rPr lang="en-GB" baseline="0">
                <a:latin typeface="Verdana" charset="0"/>
                <a:ea typeface="Verdana" charset="0"/>
                <a:cs typeface="Verdana" charset="0"/>
              </a:rPr>
              <a:t>suggestions:</a:t>
            </a:r>
          </a:p>
          <a:p>
            <a:pPr marL="171450" indent="-171450" eaLnBrk="1" hangingPunct="1">
              <a:spcBef>
                <a:spcPct val="0"/>
              </a:spcBef>
              <a:buFont typeface="Arial" panose="020B0604020202020204" pitchFamily="34" charset="0"/>
              <a:buChar char="•"/>
            </a:pPr>
            <a:r>
              <a:rPr lang="en-GB" baseline="0">
                <a:latin typeface="Verdana" charset="0"/>
                <a:ea typeface="Verdana" charset="0"/>
                <a:cs typeface="Verdana" charset="0"/>
              </a:rPr>
              <a:t>Posters and billboards on buses, and in libraries</a:t>
            </a:r>
          </a:p>
          <a:p>
            <a:pPr marL="171450" indent="-171450" eaLnBrk="1" hangingPunct="1">
              <a:spcBef>
                <a:spcPct val="0"/>
              </a:spcBef>
              <a:buFont typeface="Arial" panose="020B0604020202020204" pitchFamily="34" charset="0"/>
              <a:buChar char="•"/>
            </a:pPr>
            <a:r>
              <a:rPr lang="en-GB" baseline="0">
                <a:latin typeface="Verdana" charset="0"/>
                <a:ea typeface="Verdana" charset="0"/>
                <a:cs typeface="Verdana" charset="0"/>
              </a:rPr>
              <a:t>Adverts in newspapers and magazines</a:t>
            </a:r>
          </a:p>
          <a:p>
            <a:pPr marL="171450" indent="-171450" eaLnBrk="1" hangingPunct="1">
              <a:spcBef>
                <a:spcPct val="0"/>
              </a:spcBef>
              <a:buFont typeface="Arial" panose="020B0604020202020204" pitchFamily="34" charset="0"/>
              <a:buChar char="•"/>
            </a:pPr>
            <a:r>
              <a:rPr lang="en-GB" baseline="0">
                <a:latin typeface="Verdana" charset="0"/>
                <a:ea typeface="Verdana" charset="0"/>
                <a:cs typeface="Verdana" charset="0"/>
              </a:rPr>
              <a:t>TV adverts</a:t>
            </a:r>
          </a:p>
          <a:p>
            <a:pPr marL="171450" indent="-171450" eaLnBrk="1" hangingPunct="1">
              <a:spcBef>
                <a:spcPct val="0"/>
              </a:spcBef>
              <a:buFont typeface="Arial" panose="020B0604020202020204" pitchFamily="34" charset="0"/>
              <a:buChar char="•"/>
            </a:pPr>
            <a:r>
              <a:rPr lang="en-GB" baseline="0">
                <a:latin typeface="Verdana" charset="0"/>
                <a:ea typeface="Verdana" charset="0"/>
                <a:cs typeface="Verdana" charset="0"/>
              </a:rPr>
              <a:t>Book trailers online</a:t>
            </a:r>
          </a:p>
          <a:p>
            <a:pPr marL="171450" indent="-171450" eaLnBrk="1" hangingPunct="1">
              <a:spcBef>
                <a:spcPct val="0"/>
              </a:spcBef>
              <a:buFont typeface="Arial" panose="020B0604020202020204" pitchFamily="34" charset="0"/>
              <a:buChar char="•"/>
            </a:pPr>
            <a:r>
              <a:rPr lang="en-GB" baseline="0">
                <a:latin typeface="Verdana" charset="0"/>
                <a:ea typeface="Verdana" charset="0"/>
                <a:cs typeface="Verdana" charset="0"/>
              </a:rPr>
              <a:t>Online adverts and pop-ups</a:t>
            </a:r>
          </a:p>
          <a:p>
            <a:pPr eaLnBrk="1" hangingPunct="1">
              <a:spcBef>
                <a:spcPct val="0"/>
              </a:spcBef>
            </a:pPr>
            <a:endParaRPr lang="en-GB">
              <a:latin typeface="Verdana" charset="0"/>
              <a:ea typeface="Verdana" charset="0"/>
              <a:cs typeface="Verdana" charset="0"/>
            </a:endParaRPr>
          </a:p>
          <a:p>
            <a:pPr eaLnBrk="1" hangingPunct="1">
              <a:spcBef>
                <a:spcPct val="0"/>
              </a:spcBef>
            </a:pPr>
            <a:r>
              <a:rPr lang="en-GB">
                <a:latin typeface="Verdana" charset="0"/>
                <a:ea typeface="Verdana" charset="0"/>
                <a:cs typeface="Verdana" charset="0"/>
              </a:rPr>
              <a:t>2. Filmmakers tend to use film trailers to give a sneak peek at exciting or</a:t>
            </a:r>
            <a:r>
              <a:rPr lang="en-GB" baseline="0">
                <a:latin typeface="Verdana" charset="0"/>
                <a:ea typeface="Verdana" charset="0"/>
                <a:cs typeface="Verdana" charset="0"/>
              </a:rPr>
              <a:t> intriguing content from the film.</a:t>
            </a:r>
            <a:endParaRPr lang="en-GB">
              <a:latin typeface="Verdana" charset="0"/>
              <a:ea typeface="Verdana" charset="0"/>
              <a:cs typeface="Verdana"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18</a:t>
            </a:fld>
            <a:endParaRPr lang="en-US" sz="1200"/>
          </a:p>
        </p:txBody>
      </p:sp>
    </p:spTree>
    <p:extLst>
      <p:ext uri="{BB962C8B-B14F-4D97-AF65-F5344CB8AC3E}">
        <p14:creationId xmlns:p14="http://schemas.microsoft.com/office/powerpoint/2010/main" val="3231657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atin typeface="Calibri" charset="0"/>
              </a:rPr>
              <a:t>You can use the 3Cs and 3Ss literacy tool to prompt more discussion. </a:t>
            </a:r>
          </a:p>
          <a:p>
            <a:pPr eaLnBrk="1" hangingPunct="1">
              <a:spcBef>
                <a:spcPct val="0"/>
              </a:spcBef>
            </a:pPr>
            <a:r>
              <a:rPr lang="en-GB" sz="1200" b="0" i="0" kern="1200">
                <a:solidFill>
                  <a:schemeClr val="tx1"/>
                </a:solidFill>
                <a:effectLst/>
                <a:latin typeface="+mn-lt"/>
                <a:ea typeface="+mn-ea"/>
                <a:cs typeface="+mn-cs"/>
              </a:rPr>
              <a:t>The 3Cs (colour, camera, character) and the 3Ss, (story, setting, sound) can be used to help students discuss and analyse all the elements of a film text. Working with the 3Cs and 3Ss enables students to make connections between the features of all texts, and develop their decoding, encoding, reading and writing skills.</a:t>
            </a:r>
            <a:br>
              <a:rPr lang="en-GB"/>
            </a:br>
            <a:r>
              <a:rPr lang="en-GB" sz="1200" b="0" i="0" kern="1200">
                <a:solidFill>
                  <a:schemeClr val="tx1"/>
                </a:solidFill>
                <a:effectLst/>
                <a:latin typeface="+mn-lt"/>
                <a:ea typeface="+mn-ea"/>
                <a:cs typeface="+mn-cs"/>
              </a:rPr>
              <a:t>After viewing a film sequence, just roll the dice and ask your students one of the corresponding questions. Students can become skilled at leading this activity for themselves as a starter activity or plenary for film text analysis.</a:t>
            </a:r>
          </a:p>
          <a:p>
            <a:pPr eaLnBrk="1" hangingPunct="1">
              <a:spcBef>
                <a:spcPct val="0"/>
              </a:spcBef>
            </a:pPr>
            <a:endParaRPr lang="en-GB" sz="1200" b="0" i="0" kern="1200">
              <a:solidFill>
                <a:schemeClr val="tx1"/>
              </a:solidFill>
              <a:effectLst/>
              <a:latin typeface="+mn-lt"/>
              <a:ea typeface="+mn-ea"/>
              <a:cs typeface="+mn-cs"/>
            </a:endParaRPr>
          </a:p>
          <a:p>
            <a:pPr eaLnBrk="1" hangingPunct="1">
              <a:spcBef>
                <a:spcPct val="0"/>
              </a:spcBef>
            </a:pPr>
            <a:r>
              <a:rPr lang="en-GB">
                <a:latin typeface="Calibri" charset="0"/>
              </a:rPr>
              <a:t>Some suggested responses to the clip are in the notes on the next slide. </a:t>
            </a:r>
          </a:p>
          <a:p>
            <a:pPr eaLnBrk="1" hangingPunct="1">
              <a:spcBef>
                <a:spcPct val="0"/>
              </a:spcBef>
            </a:pP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19</a:t>
            </a:fld>
            <a:endParaRPr lang="en-US" sz="1200"/>
          </a:p>
        </p:txBody>
      </p:sp>
    </p:spTree>
    <p:extLst>
      <p:ext uri="{BB962C8B-B14F-4D97-AF65-F5344CB8AC3E}">
        <p14:creationId xmlns:p14="http://schemas.microsoft.com/office/powerpoint/2010/main" val="2971371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noRot="1" noChangeAspect="1"/>
          </p:cNvSpPr>
          <p:nvPr>
            <p:ph type="sldImg"/>
          </p:nvPr>
        </p:nvSpPr>
        <p:spPr>
          <a:xfrm>
            <a:off x="2697163" y="509588"/>
            <a:ext cx="4532312" cy="2549525"/>
          </a:xfrm>
          <a:prstGeom prst="rect">
            <a:avLst/>
          </a:prstGeom>
        </p:spPr>
        <p:txBody>
          <a:bodyPr/>
          <a:lstStyle/>
          <a:p>
            <a:pPr lvl="0"/>
            <a:endParaRPr/>
          </a:p>
        </p:txBody>
      </p:sp>
      <p:sp>
        <p:nvSpPr>
          <p:cNvPr id="104" name="Shape 104"/>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lang="en-GB" sz="1200" b="1"/>
              <a:t>Story</a:t>
            </a:r>
          </a:p>
          <a:p>
            <a:pPr lvl="0">
              <a:defRPr sz="1800"/>
            </a:pPr>
            <a:r>
              <a:rPr lang="en-GB" sz="1200"/>
              <a:t>Paddington sees a pop-up</a:t>
            </a:r>
            <a:r>
              <a:rPr lang="en-GB" sz="1200" baseline="0"/>
              <a:t> book about London that he would like to buy for his Aunt Lucy. He gets a range of jobs to try and save up to buy the book. However the book is stolen by Phoenix Buchanan, an actor/ magician/ master of disguise. Paddington tries to catch him but is arrested and jailed for theft. He and the Brown family try to get the book back to Mr Gruber, the bookstore owner.</a:t>
            </a:r>
            <a:endParaRPr lang="en-GB" sz="1200"/>
          </a:p>
          <a:p>
            <a:pPr lvl="0">
              <a:defRPr sz="1800"/>
            </a:pPr>
            <a:endParaRPr lang="en-GB" sz="1200"/>
          </a:p>
          <a:p>
            <a:pPr lvl="0">
              <a:defRPr sz="1800"/>
            </a:pPr>
            <a:r>
              <a:rPr lang="en-GB" sz="1200" b="1"/>
              <a:t>Setting</a:t>
            </a:r>
          </a:p>
          <a:p>
            <a:pPr lvl="0">
              <a:defRPr sz="1800"/>
            </a:pPr>
            <a:r>
              <a:rPr lang="en-GB" sz="1200"/>
              <a:t>The</a:t>
            </a:r>
            <a:r>
              <a:rPr lang="en-GB" sz="1200" baseline="0"/>
              <a:t> film is set in London and in various locations including shops, the fair, jail, trains and homes.</a:t>
            </a:r>
            <a:r>
              <a:rPr lang="en-GB" sz="1200"/>
              <a:t> </a:t>
            </a:r>
          </a:p>
          <a:p>
            <a:pPr lvl="0">
              <a:defRPr sz="1800"/>
            </a:pPr>
            <a:endParaRPr lang="en-GB" sz="1200"/>
          </a:p>
          <a:p>
            <a:pPr lvl="0">
              <a:defRPr sz="1800"/>
            </a:pPr>
            <a:r>
              <a:rPr lang="en-GB" sz="1200" b="1"/>
              <a:t>Character</a:t>
            </a:r>
          </a:p>
          <a:p>
            <a:pPr lvl="0">
              <a:defRPr sz="1800"/>
            </a:pPr>
            <a:r>
              <a:rPr lang="en-GB" sz="1200"/>
              <a:t>The main character</a:t>
            </a:r>
            <a:r>
              <a:rPr lang="en-GB" sz="1200" baseline="0"/>
              <a:t> is Paddington who is the hero . The villain of the film is Phoenix Buchanan. Other characters include the Brown family, Paddington’s fellow prisoners and Mr Gruber</a:t>
            </a:r>
            <a:endParaRPr sz="1200"/>
          </a:p>
        </p:txBody>
      </p:sp>
    </p:spTree>
    <p:extLst>
      <p:ext uri="{BB962C8B-B14F-4D97-AF65-F5344CB8AC3E}">
        <p14:creationId xmlns:p14="http://schemas.microsoft.com/office/powerpoint/2010/main" val="3751687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pPr marL="0" indent="0">
              <a:buNone/>
            </a:pPr>
            <a:r>
              <a:rPr lang="en-GB" sz="1400" i="0">
                <a:solidFill>
                  <a:srgbClr val="302861"/>
                </a:solidFill>
                <a:latin typeface="Verdana" panose="020B0604030504040204" pitchFamily="34" charset="0"/>
                <a:ea typeface="Verdana" panose="020B0604030504040204" pitchFamily="34" charset="0"/>
              </a:rPr>
              <a:t>This activity relates to </a:t>
            </a:r>
            <a:r>
              <a:rPr lang="en-GB" sz="1400" b="1" i="0">
                <a:solidFill>
                  <a:srgbClr val="302861"/>
                </a:solidFill>
                <a:latin typeface="Verdana" panose="020B0604030504040204" pitchFamily="34" charset="0"/>
                <a:ea typeface="Verdana" panose="020B0604030504040204" pitchFamily="34" charset="0"/>
              </a:rPr>
              <a:t>slides 3 to 16</a:t>
            </a:r>
            <a:r>
              <a:rPr lang="en-GB" sz="1400" i="0">
                <a:solidFill>
                  <a:srgbClr val="302861"/>
                </a:solidFill>
                <a:latin typeface="Verdana" panose="020B0604030504040204" pitchFamily="34" charset="0"/>
                <a:ea typeface="Verdana" panose="020B0604030504040204" pitchFamily="34" charset="0"/>
              </a:rPr>
              <a:t> in this PowerPoint presentation and should take around 60 minutes to complete </a:t>
            </a:r>
          </a:p>
          <a:p>
            <a:pPr marL="0" indent="0">
              <a:buNone/>
            </a:pPr>
            <a:endParaRPr lang="en-GB" sz="1200">
              <a:latin typeface="Verdana" panose="020B0604030504040204" pitchFamily="34" charset="0"/>
              <a:ea typeface="Verdana" panose="020B0604030504040204" pitchFamily="34" charset="0"/>
            </a:endParaRPr>
          </a:p>
          <a:p>
            <a:pPr marL="0" indent="0">
              <a:buNone/>
            </a:pPr>
            <a:r>
              <a:rPr lang="en-GB" sz="1200" b="1">
                <a:solidFill>
                  <a:srgbClr val="009999"/>
                </a:solidFill>
                <a:latin typeface="Verdana" panose="020B0604030504040204" pitchFamily="34" charset="0"/>
                <a:ea typeface="Verdana" panose="020B0604030504040204" pitchFamily="34" charset="0"/>
              </a:rPr>
              <a:t>LEARNING OBJECTIVES</a:t>
            </a:r>
          </a:p>
          <a:p>
            <a:r>
              <a:rPr lang="en-GB" sz="1200">
                <a:latin typeface="Verdana" panose="020B0604030504040204" pitchFamily="34" charset="0"/>
                <a:ea typeface="Verdana" panose="020B0604030504040204" pitchFamily="34" charset="0"/>
              </a:rPr>
              <a:t>To understand the basics of creating a film</a:t>
            </a:r>
          </a:p>
          <a:p>
            <a:r>
              <a:rPr lang="en-GB" sz="1200">
                <a:latin typeface="Verdana" panose="020B0604030504040204" pitchFamily="34" charset="0"/>
                <a:ea typeface="Verdana" panose="020B0604030504040204" pitchFamily="34" charset="0"/>
              </a:rPr>
              <a:t>To express thoughts </a:t>
            </a:r>
            <a:r>
              <a:rPr lang="en-GB" sz="1100">
                <a:latin typeface="Verdana" panose="020B0604030504040204" pitchFamily="34" charset="0"/>
                <a:ea typeface="Verdana" panose="020B0604030504040204" pitchFamily="34" charset="0"/>
              </a:rPr>
              <a:t>and</a:t>
            </a:r>
            <a:r>
              <a:rPr lang="en-GB" sz="1200">
                <a:latin typeface="Verdana" panose="020B0604030504040204" pitchFamily="34" charset="0"/>
                <a:ea typeface="Verdana" panose="020B0604030504040204" pitchFamily="34" charset="0"/>
              </a:rPr>
              <a:t> feelings on camera</a:t>
            </a:r>
          </a:p>
          <a:p>
            <a:r>
              <a:rPr lang="en-GB" sz="1200">
                <a:latin typeface="Verdana" panose="020B0604030504040204" pitchFamily="34" charset="0"/>
                <a:ea typeface="Verdana" panose="020B0604030504040204" pitchFamily="34" charset="0"/>
              </a:rPr>
              <a:t>To plan, execute and reflect on their own films and those of others </a:t>
            </a:r>
          </a:p>
          <a:p>
            <a:pPr marL="0" indent="0">
              <a:buNone/>
            </a:pPr>
            <a:endParaRPr lang="en-GB" sz="1200">
              <a:latin typeface="Verdana" panose="020B0604030504040204" pitchFamily="34" charset="0"/>
              <a:ea typeface="Verdana" panose="020B0604030504040204" pitchFamily="34" charset="0"/>
            </a:endParaRPr>
          </a:p>
          <a:p>
            <a:pPr marL="0" indent="0">
              <a:buNone/>
            </a:pPr>
            <a:r>
              <a:rPr lang="en-GB" sz="1200" b="1">
                <a:solidFill>
                  <a:srgbClr val="009999"/>
                </a:solidFill>
                <a:latin typeface="Verdana" panose="020B0604030504040204" pitchFamily="34" charset="0"/>
                <a:ea typeface="Verdana" panose="020B0604030504040204" pitchFamily="34" charset="0"/>
              </a:rPr>
              <a:t>YOU WILL NEED</a:t>
            </a:r>
          </a:p>
          <a:p>
            <a:r>
              <a:rPr lang="en-GB" sz="1200">
                <a:latin typeface="Verdana"/>
                <a:ea typeface="Verdana"/>
              </a:rPr>
              <a:t>Vlog Review Assessment </a:t>
            </a:r>
            <a:r>
              <a:rPr lang="en-GB">
                <a:latin typeface="Verdana"/>
                <a:ea typeface="Verdana"/>
              </a:rPr>
              <a:t>activity sheet </a:t>
            </a:r>
            <a:r>
              <a:rPr lang="en-GB" sz="1200">
                <a:latin typeface="Verdana"/>
                <a:ea typeface="Verdana"/>
              </a:rPr>
              <a:t>(</a:t>
            </a:r>
            <a:r>
              <a:rPr lang="en-GB" sz="1200" b="1">
                <a:latin typeface="Verdana"/>
                <a:ea typeface="Verdana"/>
              </a:rPr>
              <a:t>slide 16 or PDF page 3</a:t>
            </a:r>
            <a:r>
              <a:rPr lang="en-GB" sz="1200">
                <a:latin typeface="Verdana"/>
                <a:ea typeface="Verdana"/>
              </a:rPr>
              <a:t>)</a:t>
            </a:r>
            <a:r>
              <a:rPr lang="en-GB">
                <a:latin typeface="Verdana"/>
                <a:ea typeface="Verdana"/>
              </a:rPr>
              <a:t> </a:t>
            </a:r>
            <a:endParaRPr lang="en-GB" sz="1200">
              <a:latin typeface="Verdana" panose="020B0604030504040204" pitchFamily="34" charset="0"/>
              <a:ea typeface="Verdana" panose="020B0604030504040204" pitchFamily="34" charset="0"/>
            </a:endParaRPr>
          </a:p>
          <a:p>
            <a:r>
              <a:rPr lang="en-GB" sz="1200">
                <a:latin typeface="Verdana" panose="020B0604030504040204" pitchFamily="34" charset="0"/>
                <a:ea typeface="Verdana" panose="020B0604030504040204" pitchFamily="34" charset="0"/>
              </a:rPr>
              <a:t>Tablets or cameras</a:t>
            </a:r>
          </a:p>
          <a:p>
            <a:r>
              <a:rPr lang="en-GB" sz="1200">
                <a:latin typeface="Verdana" panose="020B0604030504040204" pitchFamily="34" charset="0"/>
                <a:ea typeface="Verdana" panose="020B0604030504040204" pitchFamily="34" charset="0"/>
              </a:rPr>
              <a:t>Tripod or a constructed cardboard tripod </a:t>
            </a:r>
            <a:r>
              <a:rPr lang="en-GB" sz="1200">
                <a:latin typeface="Verdana" panose="020B0604030504040204" pitchFamily="34" charset="0"/>
                <a:ea typeface="Verdana" panose="020B0604030504040204" pitchFamily="34" charset="0"/>
                <a:hlinkClick r:id="rId3"/>
              </a:rPr>
              <a:t>https://www.intofilm.org/resources/1217</a:t>
            </a:r>
            <a:endParaRPr lang="en-GB" sz="1200">
              <a:latin typeface="Verdana" panose="020B0604030504040204" pitchFamily="34" charset="0"/>
              <a:ea typeface="Verdana" panose="020B0604030504040204" pitchFamily="34" charset="0"/>
            </a:endParaRPr>
          </a:p>
          <a:p>
            <a:endParaRPr lang="en-GB"/>
          </a:p>
        </p:txBody>
      </p:sp>
      <p:sp>
        <p:nvSpPr>
          <p:cNvPr id="4" name="Slide Number Placeholder 3"/>
          <p:cNvSpPr>
            <a:spLocks noGrp="1"/>
          </p:cNvSpPr>
          <p:nvPr>
            <p:ph type="sldNum" sz="quarter" idx="5"/>
          </p:nvPr>
        </p:nvSpPr>
        <p:spPr/>
        <p:txBody>
          <a:bodyPr/>
          <a:lstStyle/>
          <a:p>
            <a:fld id="{1382EDAB-D7AC-5043-A40E-72CEE495B5C9}" type="slidenum">
              <a:rPr lang="en-US" smtClean="0"/>
              <a:t>2</a:t>
            </a:fld>
            <a:endParaRPr lang="en-US"/>
          </a:p>
        </p:txBody>
      </p:sp>
    </p:spTree>
    <p:extLst>
      <p:ext uri="{BB962C8B-B14F-4D97-AF65-F5344CB8AC3E}">
        <p14:creationId xmlns:p14="http://schemas.microsoft.com/office/powerpoint/2010/main" val="211146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a:latin typeface="Calibri" charset="0"/>
              </a:rPr>
              <a:t>You may wish to watch the clip more than once to give more opportunity for analysis. </a:t>
            </a:r>
            <a:r>
              <a:rPr lang="en-GB" u="none">
                <a:latin typeface="Calibri" charset="0"/>
              </a:rPr>
              <a:t>Use the </a:t>
            </a:r>
            <a:r>
              <a:rPr lang="en-GB" sz="1200" b="1">
                <a:latin typeface="Verdana" charset="0"/>
                <a:ea typeface="Verdana" charset="0"/>
                <a:cs typeface="Verdana" charset="0"/>
              </a:rPr>
              <a:t>Film trailer structure </a:t>
            </a:r>
            <a:r>
              <a:rPr lang="en-GB" sz="1200">
                <a:latin typeface="Verdana" charset="0"/>
                <a:ea typeface="Verdana" charset="0"/>
                <a:cs typeface="Verdana" charset="0"/>
              </a:rPr>
              <a:t>activity sheet to take note of any observations.</a:t>
            </a:r>
            <a:endParaRPr lang="en-GB">
              <a:latin typeface="Calibri" charset="0"/>
            </a:endParaRPr>
          </a:p>
          <a:p>
            <a:endParaRPr lang="en-GB"/>
          </a:p>
        </p:txBody>
      </p:sp>
      <p:sp>
        <p:nvSpPr>
          <p:cNvPr id="4" name="Slide Number Placeholder 3"/>
          <p:cNvSpPr>
            <a:spLocks noGrp="1"/>
          </p:cNvSpPr>
          <p:nvPr>
            <p:ph type="sldNum" sz="quarter" idx="5"/>
          </p:nvPr>
        </p:nvSpPr>
        <p:spPr/>
        <p:txBody>
          <a:bodyPr/>
          <a:lstStyle/>
          <a:p>
            <a:fld id="{1382EDAB-D7AC-5043-A40E-72CEE495B5C9}" type="slidenum">
              <a:rPr lang="en-US" smtClean="0"/>
              <a:t>21</a:t>
            </a:fld>
            <a:endParaRPr lang="en-US"/>
          </a:p>
        </p:txBody>
      </p:sp>
    </p:spTree>
    <p:extLst>
      <p:ext uri="{BB962C8B-B14F-4D97-AF65-F5344CB8AC3E}">
        <p14:creationId xmlns:p14="http://schemas.microsoft.com/office/powerpoint/2010/main" val="2301499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r>
              <a:rPr lang="en-GB"/>
              <a:t>Watch the </a:t>
            </a:r>
            <a:r>
              <a:rPr lang="en-GB" i="1"/>
              <a:t>Paddington 2</a:t>
            </a:r>
            <a:r>
              <a:rPr lang="en-GB"/>
              <a:t> film trailer and complete only the middle column of the </a:t>
            </a:r>
            <a:r>
              <a:rPr lang="en-GB" b="1"/>
              <a:t>Film trailer structure </a:t>
            </a:r>
            <a:r>
              <a:rPr lang="en-GB"/>
              <a:t>activity sheet. </a:t>
            </a:r>
            <a:r>
              <a:rPr lang="en-GB" i="0"/>
              <a:t>Discuss any observations.  Explain you will now watch a student made book trailer to think about any ideas they can use for their book trailer. </a:t>
            </a:r>
            <a:endParaRPr lang="en-GB"/>
          </a:p>
        </p:txBody>
      </p:sp>
      <p:sp>
        <p:nvSpPr>
          <p:cNvPr id="4" name="Slide Number Placeholder 3"/>
          <p:cNvSpPr>
            <a:spLocks noGrp="1"/>
          </p:cNvSpPr>
          <p:nvPr>
            <p:ph type="sldNum" sz="quarter" idx="5"/>
          </p:nvPr>
        </p:nvSpPr>
        <p:spPr/>
        <p:txBody>
          <a:bodyPr/>
          <a:lstStyle/>
          <a:p>
            <a:fld id="{1382EDAB-D7AC-5043-A40E-72CEE495B5C9}" type="slidenum">
              <a:rPr lang="en-US" smtClean="0"/>
              <a:t>22</a:t>
            </a:fld>
            <a:endParaRPr lang="en-US"/>
          </a:p>
        </p:txBody>
      </p:sp>
    </p:spTree>
    <p:extLst>
      <p:ext uri="{BB962C8B-B14F-4D97-AF65-F5344CB8AC3E}">
        <p14:creationId xmlns:p14="http://schemas.microsoft.com/office/powerpoint/2010/main" val="1423780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noRot="1" noChangeAspect="1"/>
          </p:cNvSpPr>
          <p:nvPr>
            <p:ph type="sldImg"/>
          </p:nvPr>
        </p:nvSpPr>
        <p:spPr>
          <a:xfrm>
            <a:off x="2697163" y="509588"/>
            <a:ext cx="4532312" cy="2549525"/>
          </a:xfrm>
          <a:prstGeom prst="rect">
            <a:avLst/>
          </a:prstGeom>
        </p:spPr>
        <p:txBody>
          <a:bodyPr/>
          <a:lstStyle/>
          <a:p>
            <a:pPr lvl="0"/>
            <a:endParaRPr/>
          </a:p>
        </p:txBody>
      </p:sp>
      <p:sp>
        <p:nvSpPr>
          <p:cNvPr id="104" name="Shape 104"/>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r>
              <a:rPr lang="en-GB" sz="1200" b="0" i="0" u="none" strike="noStrike" kern="1200" baseline="0">
                <a:solidFill>
                  <a:schemeClr val="tx1"/>
                </a:solidFill>
                <a:latin typeface="Calibri"/>
                <a:ea typeface="Calibri"/>
                <a:cs typeface="Calibri"/>
                <a:sym typeface="Calibri"/>
              </a:rPr>
              <a:t>This is an example of a pupil made book trailer. You can</a:t>
            </a:r>
          </a:p>
          <a:p>
            <a:r>
              <a:rPr lang="en-GB" sz="1200" b="0" i="0" u="none" strike="noStrike" kern="1200" baseline="0">
                <a:solidFill>
                  <a:schemeClr val="tx1"/>
                </a:solidFill>
                <a:latin typeface="Calibri"/>
                <a:ea typeface="Calibri"/>
                <a:cs typeface="Calibri"/>
                <a:sym typeface="Calibri"/>
              </a:rPr>
              <a:t>discuss the structure of this trailer considering the questions on the</a:t>
            </a:r>
          </a:p>
          <a:p>
            <a:r>
              <a:rPr lang="en-GB" sz="1200" b="1" i="0" u="none" strike="noStrike" kern="1200" baseline="0">
                <a:solidFill>
                  <a:schemeClr val="tx1"/>
                </a:solidFill>
                <a:latin typeface="Calibri"/>
                <a:ea typeface="Calibri"/>
                <a:cs typeface="Calibri"/>
                <a:sym typeface="Calibri"/>
              </a:rPr>
              <a:t>film trailer structure</a:t>
            </a:r>
            <a:r>
              <a:rPr lang="en-GB" sz="1200" b="0" i="0" u="none" strike="noStrike" kern="1200" baseline="0">
                <a:solidFill>
                  <a:schemeClr val="tx1"/>
                </a:solidFill>
                <a:latin typeface="Calibri"/>
                <a:ea typeface="Calibri"/>
                <a:cs typeface="Calibri"/>
                <a:sym typeface="Calibri"/>
              </a:rPr>
              <a:t> on </a:t>
            </a:r>
            <a:r>
              <a:rPr lang="en-GB" sz="1200" b="1" i="0" u="none" strike="noStrike" kern="1200" baseline="0">
                <a:solidFill>
                  <a:schemeClr val="tx1"/>
                </a:solidFill>
                <a:latin typeface="Calibri"/>
                <a:ea typeface="Calibri"/>
                <a:cs typeface="Calibri"/>
                <a:sym typeface="Calibri"/>
              </a:rPr>
              <a:t>slide 22.   </a:t>
            </a:r>
            <a:r>
              <a:rPr lang="en-GB" sz="1200" b="0" i="0" u="none" strike="noStrike" kern="1200" baseline="0">
                <a:solidFill>
                  <a:schemeClr val="tx1"/>
                </a:solidFill>
                <a:latin typeface="Calibri"/>
                <a:ea typeface="Calibri"/>
                <a:cs typeface="Calibri"/>
                <a:sym typeface="Calibri"/>
              </a:rPr>
              <a:t>What did they like, is there anything they would</a:t>
            </a:r>
          </a:p>
          <a:p>
            <a:r>
              <a:rPr lang="en-GB" sz="1200" b="0" i="0" u="none" strike="noStrike" kern="1200" baseline="0">
                <a:solidFill>
                  <a:schemeClr val="tx1"/>
                </a:solidFill>
                <a:latin typeface="Calibri"/>
                <a:ea typeface="Calibri"/>
                <a:cs typeface="Calibri"/>
                <a:sym typeface="Calibri"/>
              </a:rPr>
              <a:t>do differently? </a:t>
            </a:r>
            <a:endParaRPr sz="1200"/>
          </a:p>
        </p:txBody>
      </p:sp>
    </p:spTree>
    <p:extLst>
      <p:ext uri="{BB962C8B-B14F-4D97-AF65-F5344CB8AC3E}">
        <p14:creationId xmlns:p14="http://schemas.microsoft.com/office/powerpoint/2010/main" val="1858219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atin typeface="Calibri" charset="0"/>
              </a:rPr>
              <a:t>Looking at the </a:t>
            </a:r>
            <a:r>
              <a:rPr lang="en-GB" b="1" i="0">
                <a:latin typeface="Calibri" charset="0"/>
              </a:rPr>
              <a:t>Film Trailer Structure </a:t>
            </a:r>
            <a:r>
              <a:rPr lang="en-GB" b="0" i="0">
                <a:latin typeface="Calibri" charset="0"/>
              </a:rPr>
              <a:t>activity sheet </a:t>
            </a:r>
            <a:r>
              <a:rPr lang="en-GB">
                <a:latin typeface="Calibri" charset="0"/>
              </a:rPr>
              <a:t>on </a:t>
            </a:r>
            <a:r>
              <a:rPr lang="en-GB" b="1">
                <a:latin typeface="Calibri" charset="0"/>
              </a:rPr>
              <a:t>slide 21 </a:t>
            </a:r>
            <a:r>
              <a:rPr lang="en-GB">
                <a:latin typeface="Calibri" charset="0"/>
              </a:rPr>
              <a:t>fill in the ideas for your own book trailer column. </a:t>
            </a:r>
          </a:p>
          <a:p>
            <a:pPr eaLnBrk="1" hangingPunct="1">
              <a:spcBef>
                <a:spcPct val="0"/>
              </a:spcBef>
            </a:pPr>
            <a:r>
              <a:rPr lang="en-GB">
                <a:latin typeface="Calibri" charset="0"/>
              </a:rPr>
              <a:t>The book trailer could be for an imagined book by the young person they want to write, publish and promote, or alternatively it could be a trailer of an existing book.</a:t>
            </a:r>
          </a:p>
          <a:p>
            <a:pPr>
              <a:spcBef>
                <a:spcPct val="0"/>
              </a:spcBef>
            </a:pPr>
            <a:r>
              <a:rPr lang="en-GB">
                <a:latin typeface="Calibri"/>
                <a:cs typeface="Calibri"/>
              </a:rPr>
              <a:t>Look at </a:t>
            </a:r>
            <a:r>
              <a:rPr lang="en-GB" b="1">
                <a:latin typeface="Calibri"/>
                <a:cs typeface="Calibri"/>
              </a:rPr>
              <a:t>slides 25 and 26 </a:t>
            </a:r>
            <a:r>
              <a:rPr lang="en-GB">
                <a:latin typeface="Calibri"/>
                <a:cs typeface="Calibri"/>
              </a:rPr>
              <a:t>for activity sheets to help plan the book trailer film. </a:t>
            </a:r>
            <a:endParaRPr lang="en-GB">
              <a:latin typeface="Calibri" charset="0"/>
              <a:cs typeface="Calibri"/>
            </a:endParaRPr>
          </a:p>
          <a:p>
            <a:pPr eaLnBrk="1" hangingPunct="1">
              <a:spcBef>
                <a:spcPct val="0"/>
              </a:spcBef>
            </a:pPr>
            <a:r>
              <a:rPr lang="en-GB">
                <a:latin typeface="Calibri" charset="0"/>
              </a:rPr>
              <a:t>You can also check out this </a:t>
            </a:r>
            <a:r>
              <a:rPr lang="en-GB" b="1">
                <a:latin typeface="Calibri" charset="0"/>
              </a:rPr>
              <a:t>How to Storyboard </a:t>
            </a:r>
            <a:r>
              <a:rPr lang="en-GB">
                <a:latin typeface="Calibri" charset="0"/>
              </a:rPr>
              <a:t>guide available on the Into Film Shorts YouTube channel </a:t>
            </a:r>
            <a:r>
              <a:rPr lang="en-GB">
                <a:hlinkClick r:id="rId3"/>
              </a:rPr>
              <a:t>https://www.youtube.com/watch?v=Rkk2UzY4US8&amp;list=PLX-ZmzC0Reyzkz1nwxR5BRBI_XJW51PxL&amp;index=2</a:t>
            </a: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24</a:t>
            </a:fld>
            <a:endParaRPr lang="en-US" sz="1200"/>
          </a:p>
        </p:txBody>
      </p:sp>
    </p:spTree>
    <p:extLst>
      <p:ext uri="{BB962C8B-B14F-4D97-AF65-F5344CB8AC3E}">
        <p14:creationId xmlns:p14="http://schemas.microsoft.com/office/powerpoint/2010/main" val="7784863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r>
              <a:rPr lang="en-GB"/>
              <a:t>Print this or create your own storyboard using a bank or business card to create your frames.  Refer to the </a:t>
            </a:r>
            <a:r>
              <a:rPr lang="en-GB" b="1"/>
              <a:t>Camera Shot </a:t>
            </a:r>
            <a:r>
              <a:rPr lang="en-GB"/>
              <a:t>activity sheet on </a:t>
            </a:r>
            <a:r>
              <a:rPr lang="en-GB" b="1"/>
              <a:t>slide 26 </a:t>
            </a:r>
            <a:r>
              <a:rPr lang="en-GB"/>
              <a:t>to help plan all your shots before you start to shoot your film.</a:t>
            </a:r>
          </a:p>
          <a:p>
            <a:r>
              <a:rPr lang="en-GB">
                <a:latin typeface="Calibri" charset="0"/>
              </a:rPr>
              <a:t>Check out this </a:t>
            </a:r>
            <a:r>
              <a:rPr lang="en-GB" b="1">
                <a:latin typeface="Calibri" charset="0"/>
              </a:rPr>
              <a:t>How to Storyboard </a:t>
            </a:r>
            <a:r>
              <a:rPr lang="en-GB">
                <a:latin typeface="Calibri" charset="0"/>
              </a:rPr>
              <a:t>guide available on the Into Film Shorts YouTube channel </a:t>
            </a:r>
            <a:r>
              <a:rPr lang="en-GB">
                <a:hlinkClick r:id="rId3"/>
              </a:rPr>
              <a:t>https://www.youtube.com/watch?v=Rkk2UzY4US8&amp;list=PLX-ZmzC0Reyzkz1nwxR5BRBI_XJW51PxL&amp;index=2</a:t>
            </a:r>
            <a:endParaRPr lang="en-GB"/>
          </a:p>
        </p:txBody>
      </p:sp>
      <p:sp>
        <p:nvSpPr>
          <p:cNvPr id="4" name="Slide Number Placeholder 3"/>
          <p:cNvSpPr>
            <a:spLocks noGrp="1"/>
          </p:cNvSpPr>
          <p:nvPr>
            <p:ph type="sldNum" sz="quarter" idx="5"/>
          </p:nvPr>
        </p:nvSpPr>
        <p:spPr/>
        <p:txBody>
          <a:bodyPr/>
          <a:lstStyle/>
          <a:p>
            <a:fld id="{1382EDAB-D7AC-5043-A40E-72CEE495B5C9}" type="slidenum">
              <a:rPr lang="en-US" smtClean="0"/>
              <a:t>25</a:t>
            </a:fld>
            <a:endParaRPr lang="en-US"/>
          </a:p>
        </p:txBody>
      </p:sp>
    </p:spTree>
    <p:extLst>
      <p:ext uri="{BB962C8B-B14F-4D97-AF65-F5344CB8AC3E}">
        <p14:creationId xmlns:p14="http://schemas.microsoft.com/office/powerpoint/2010/main" val="40548459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82EDAB-D7AC-5043-A40E-72CEE495B5C9}" type="slidenum">
              <a:rPr lang="en-US" smtClean="0"/>
              <a:t>26</a:t>
            </a:fld>
            <a:endParaRPr lang="en-US"/>
          </a:p>
        </p:txBody>
      </p:sp>
    </p:spTree>
    <p:extLst>
      <p:ext uri="{BB962C8B-B14F-4D97-AF65-F5344CB8AC3E}">
        <p14:creationId xmlns:p14="http://schemas.microsoft.com/office/powerpoint/2010/main" val="944585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en-GB" baseline="0">
                <a:latin typeface="Calibri" charset="0"/>
              </a:rPr>
              <a:t>Ask the question and then click to reveal a definition and some examples. </a:t>
            </a:r>
          </a:p>
          <a:p>
            <a:pPr marL="0" marR="0" indent="0" algn="l" defTabSz="457200" rtl="0" eaLnBrk="1" fontAlgn="auto" latinLnBrk="0" hangingPunct="1">
              <a:lnSpc>
                <a:spcPct val="100000"/>
              </a:lnSpc>
              <a:spcBef>
                <a:spcPct val="0"/>
              </a:spcBef>
              <a:spcAft>
                <a:spcPts val="0"/>
              </a:spcAft>
              <a:buClrTx/>
              <a:buSzTx/>
              <a:buFontTx/>
              <a:buNone/>
              <a:tabLst/>
              <a:defRPr/>
            </a:pPr>
            <a:endParaRPr lang="en-GB">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3</a:t>
            </a:fld>
            <a:endParaRPr lang="en-US" sz="1200"/>
          </a:p>
        </p:txBody>
      </p:sp>
    </p:spTree>
    <p:extLst>
      <p:ext uri="{BB962C8B-B14F-4D97-AF65-F5344CB8AC3E}">
        <p14:creationId xmlns:p14="http://schemas.microsoft.com/office/powerpoint/2010/main" val="2883106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noRot="1" noChangeAspect="1"/>
          </p:cNvSpPr>
          <p:nvPr>
            <p:ph type="sldImg"/>
          </p:nvPr>
        </p:nvSpPr>
        <p:spPr>
          <a:xfrm>
            <a:off x="2697163" y="509588"/>
            <a:ext cx="4532312" cy="2549525"/>
          </a:xfrm>
          <a:prstGeom prst="rect">
            <a:avLst/>
          </a:prstGeom>
        </p:spPr>
        <p:txBody>
          <a:bodyPr/>
          <a:lstStyle/>
          <a:p>
            <a:pPr lvl="0"/>
            <a:endParaRPr/>
          </a:p>
        </p:txBody>
      </p:sp>
      <p:sp>
        <p:nvSpPr>
          <p:cNvPr id="104" name="Shape 104"/>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lang="en-GB" sz="1200"/>
              <a:t>This is a clip from an interview with the film critic Danny Leigh and he gives his five top tips for writing a good film review. Ask learners to listen carefully for his advice. </a:t>
            </a:r>
          </a:p>
          <a:p>
            <a:pPr lvl="0">
              <a:defRPr sz="1800"/>
            </a:pPr>
            <a:r>
              <a:rPr lang="en-GB" sz="1200"/>
              <a:t>A summary of Danny Leigh’s top tips are on the next slide. </a:t>
            </a:r>
            <a:endParaRPr sz="1200"/>
          </a:p>
        </p:txBody>
      </p:sp>
    </p:spTree>
    <p:extLst>
      <p:ext uri="{BB962C8B-B14F-4D97-AF65-F5344CB8AC3E}">
        <p14:creationId xmlns:p14="http://schemas.microsoft.com/office/powerpoint/2010/main" val="280399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baseline="0">
                <a:latin typeface="Calibri"/>
                <a:cs typeface="Calibri"/>
              </a:rPr>
              <a:t>This is a summary of Danny Leigh's top tips</a:t>
            </a:r>
            <a:r>
              <a:rPr lang="en-GB">
                <a:latin typeface="Calibri"/>
                <a:cs typeface="Calibri"/>
              </a:rPr>
              <a:t> for review writing. </a:t>
            </a:r>
          </a:p>
          <a:p>
            <a:pPr>
              <a:spcBef>
                <a:spcPct val="0"/>
              </a:spcBef>
            </a:pPr>
            <a:r>
              <a:rPr lang="en-GB" baseline="0">
                <a:latin typeface="Calibri"/>
                <a:cs typeface="Calibri"/>
              </a:rPr>
              <a:t>Extension Activity: you could research other professional resources online and see if they followed Danny’s advice.  </a:t>
            </a:r>
            <a:endParaRPr lang="en-GB" baseline="0">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5</a:t>
            </a:fld>
            <a:endParaRPr lang="en-US" sz="1200"/>
          </a:p>
        </p:txBody>
      </p:sp>
    </p:spTree>
    <p:extLst>
      <p:ext uri="{BB962C8B-B14F-4D97-AF65-F5344CB8AC3E}">
        <p14:creationId xmlns:p14="http://schemas.microsoft.com/office/powerpoint/2010/main" val="3443489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noRot="1" noChangeAspect="1"/>
          </p:cNvSpPr>
          <p:nvPr>
            <p:ph type="sldImg"/>
          </p:nvPr>
        </p:nvSpPr>
        <p:spPr>
          <a:xfrm>
            <a:off x="2697163" y="509588"/>
            <a:ext cx="4532312" cy="2549525"/>
          </a:xfrm>
          <a:prstGeom prst="rect">
            <a:avLst/>
          </a:prstGeom>
        </p:spPr>
        <p:txBody>
          <a:bodyPr/>
          <a:lstStyle/>
          <a:p>
            <a:pPr lvl="0"/>
            <a:endParaRPr/>
          </a:p>
        </p:txBody>
      </p:sp>
      <p:sp>
        <p:nvSpPr>
          <p:cNvPr id="104" name="Shape 104"/>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lang="en-GB" sz="1200"/>
              <a:t>Watch the review of the film Into the Woods by Aoife, an Into Film Young Reporter.</a:t>
            </a:r>
          </a:p>
          <a:p>
            <a:pPr lvl="0">
              <a:defRPr sz="1800"/>
            </a:pPr>
            <a:r>
              <a:rPr lang="en-GB" sz="1200"/>
              <a:t>As they watch it, children should see if she included all of Danny Leigh’s advice within it.  You may wish to play the clip more than once to help with this.   Consider what could be done to improve Aoife’s review. </a:t>
            </a:r>
            <a:endParaRPr sz="1200"/>
          </a:p>
        </p:txBody>
      </p:sp>
    </p:spTree>
    <p:extLst>
      <p:ext uri="{BB962C8B-B14F-4D97-AF65-F5344CB8AC3E}">
        <p14:creationId xmlns:p14="http://schemas.microsoft.com/office/powerpoint/2010/main" val="3295949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GB" sz="1200" b="0" i="0" u="none" strike="noStrike" kern="1200" baseline="0">
                <a:solidFill>
                  <a:schemeClr val="tx1"/>
                </a:solidFill>
                <a:latin typeface="+mn-lt"/>
                <a:ea typeface="+mn-ea"/>
                <a:cs typeface="+mn-cs"/>
              </a:rPr>
              <a:t>Children will now start planning and preparing to film their own filmed review by thinking about their answers to the four questions on this slide. Ask them to choose a book they would like to review and perhaps jot down some responses to these four questions. You can also refer back to </a:t>
            </a:r>
            <a:r>
              <a:rPr lang="en-GB" sz="1200" b="1" i="0" u="none" strike="noStrike" kern="1200" baseline="0">
                <a:solidFill>
                  <a:schemeClr val="tx1"/>
                </a:solidFill>
                <a:latin typeface="+mn-lt"/>
                <a:ea typeface="+mn-ea"/>
                <a:cs typeface="+mn-cs"/>
              </a:rPr>
              <a:t>slide 5</a:t>
            </a:r>
            <a:r>
              <a:rPr lang="en-GB" sz="1200" b="0" i="0" u="none" strike="noStrike" kern="1200" baseline="0">
                <a:solidFill>
                  <a:schemeClr val="tx1"/>
                </a:solidFill>
                <a:latin typeface="+mn-lt"/>
                <a:ea typeface="+mn-ea"/>
                <a:cs typeface="+mn-cs"/>
              </a:rPr>
              <a:t> for top tips from Danny Leigh.  Once they have prepared some notes go to </a:t>
            </a:r>
            <a:r>
              <a:rPr lang="en-GB" sz="1200" b="1" i="0" u="none" strike="noStrike" kern="1200" baseline="0">
                <a:solidFill>
                  <a:schemeClr val="tx1"/>
                </a:solidFill>
                <a:latin typeface="+mn-lt"/>
                <a:ea typeface="+mn-ea"/>
                <a:cs typeface="+mn-cs"/>
              </a:rPr>
              <a:t>slides 8 and 9 </a:t>
            </a:r>
            <a:r>
              <a:rPr lang="en-GB" sz="1200" b="0" i="0" u="none" strike="noStrike" kern="1200" baseline="0">
                <a:solidFill>
                  <a:schemeClr val="tx1"/>
                </a:solidFill>
                <a:latin typeface="+mn-lt"/>
                <a:ea typeface="+mn-ea"/>
                <a:cs typeface="+mn-cs"/>
              </a:rPr>
              <a:t>for guidance to start filming your review.</a:t>
            </a:r>
            <a:endParaRPr lang="en-GB" baseline="0">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7</a:t>
            </a:fld>
            <a:endParaRPr lang="en-US" sz="1200"/>
          </a:p>
        </p:txBody>
      </p:sp>
    </p:spTree>
    <p:extLst>
      <p:ext uri="{BB962C8B-B14F-4D97-AF65-F5344CB8AC3E}">
        <p14:creationId xmlns:p14="http://schemas.microsoft.com/office/powerpoint/2010/main" val="2742113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baseline="0">
                <a:latin typeface="Calibri" charset="0"/>
              </a:rPr>
              <a:t>Following steps 1-5 that are covered on </a:t>
            </a:r>
            <a:r>
              <a:rPr lang="en-GB" b="1" baseline="0">
                <a:latin typeface="Calibri" charset="0"/>
              </a:rPr>
              <a:t>slides 8 and 9 </a:t>
            </a:r>
            <a:r>
              <a:rPr lang="en-GB" b="0" baseline="0">
                <a:latin typeface="Calibri" charset="0"/>
              </a:rPr>
              <a:t>or refer to </a:t>
            </a:r>
            <a:r>
              <a:rPr lang="en-GB" b="1" baseline="0">
                <a:latin typeface="Calibri" charset="0"/>
              </a:rPr>
              <a:t>PDF page 4</a:t>
            </a:r>
            <a:r>
              <a:rPr lang="en-GB" baseline="0">
                <a:latin typeface="Calibri" charset="0"/>
              </a:rPr>
              <a:t>– these are all questions and things to consider before you start filming your review.</a:t>
            </a: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8</a:t>
            </a:fld>
            <a:endParaRPr lang="en-US" sz="1200"/>
          </a:p>
        </p:txBody>
      </p:sp>
    </p:spTree>
    <p:extLst>
      <p:ext uri="{BB962C8B-B14F-4D97-AF65-F5344CB8AC3E}">
        <p14:creationId xmlns:p14="http://schemas.microsoft.com/office/powerpoint/2010/main" val="1834729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xfrm>
            <a:off x="2697163" y="509588"/>
            <a:ext cx="4532312" cy="2549525"/>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baseline="0">
                <a:latin typeface="Calibri"/>
                <a:cs typeface="Calibri"/>
              </a:rPr>
              <a:t>Display </a:t>
            </a:r>
            <a:r>
              <a:rPr lang="en-GB" b="1" baseline="0">
                <a:latin typeface="Calibri"/>
                <a:cs typeface="Calibri"/>
              </a:rPr>
              <a:t>slides 10 to </a:t>
            </a:r>
            <a:r>
              <a:rPr lang="en-GB" b="1">
                <a:latin typeface="Calibri"/>
                <a:cs typeface="Calibri"/>
              </a:rPr>
              <a:t>14 </a:t>
            </a:r>
            <a:r>
              <a:rPr lang="en-GB">
                <a:latin typeface="Calibri"/>
                <a:cs typeface="Calibri"/>
              </a:rPr>
              <a:t>to </a:t>
            </a:r>
            <a:r>
              <a:rPr lang="en-GB" baseline="0">
                <a:latin typeface="Calibri"/>
                <a:cs typeface="Calibri"/>
              </a:rPr>
              <a:t>explore things you should consider before you start filming.</a:t>
            </a:r>
            <a:r>
              <a:rPr lang="en-GB">
                <a:latin typeface="Calibri"/>
                <a:cs typeface="Calibri"/>
              </a:rPr>
              <a:t> </a:t>
            </a: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8255" indent="-291636" eaLnBrk="0" hangingPunct="0">
              <a:defRPr sz="2400">
                <a:solidFill>
                  <a:schemeClr val="tx1"/>
                </a:solidFill>
                <a:latin typeface="Arial" charset="0"/>
                <a:ea typeface="ＭＳ Ｐゴシック" charset="0"/>
              </a:defRPr>
            </a:lvl2pPr>
            <a:lvl3pPr marL="1166546" indent="-233309" eaLnBrk="0" hangingPunct="0">
              <a:defRPr sz="2400">
                <a:solidFill>
                  <a:schemeClr val="tx1"/>
                </a:solidFill>
                <a:latin typeface="Arial" charset="0"/>
                <a:ea typeface="ＭＳ Ｐゴシック" charset="0"/>
              </a:defRPr>
            </a:lvl3pPr>
            <a:lvl4pPr marL="1633164" indent="-233309" eaLnBrk="0" hangingPunct="0">
              <a:defRPr sz="2400">
                <a:solidFill>
                  <a:schemeClr val="tx1"/>
                </a:solidFill>
                <a:latin typeface="Arial" charset="0"/>
                <a:ea typeface="ＭＳ Ｐゴシック" charset="0"/>
              </a:defRPr>
            </a:lvl4pPr>
            <a:lvl5pPr marL="2099782" indent="-233309" eaLnBrk="0" hangingPunct="0">
              <a:defRPr sz="2400">
                <a:solidFill>
                  <a:schemeClr val="tx1"/>
                </a:solidFill>
                <a:latin typeface="Arial" charset="0"/>
                <a:ea typeface="ＭＳ Ｐゴシック" charset="0"/>
              </a:defRPr>
            </a:lvl5pPr>
            <a:lvl6pPr marL="2566401" indent="-233309" eaLnBrk="0" fontAlgn="base" hangingPunct="0">
              <a:spcBef>
                <a:spcPct val="0"/>
              </a:spcBef>
              <a:spcAft>
                <a:spcPct val="0"/>
              </a:spcAft>
              <a:defRPr sz="2400">
                <a:solidFill>
                  <a:schemeClr val="tx1"/>
                </a:solidFill>
                <a:latin typeface="Arial" charset="0"/>
                <a:ea typeface="ＭＳ Ｐゴシック" charset="0"/>
              </a:defRPr>
            </a:lvl6pPr>
            <a:lvl7pPr marL="3033019" indent="-233309" eaLnBrk="0" fontAlgn="base" hangingPunct="0">
              <a:spcBef>
                <a:spcPct val="0"/>
              </a:spcBef>
              <a:spcAft>
                <a:spcPct val="0"/>
              </a:spcAft>
              <a:defRPr sz="2400">
                <a:solidFill>
                  <a:schemeClr val="tx1"/>
                </a:solidFill>
                <a:latin typeface="Arial" charset="0"/>
                <a:ea typeface="ＭＳ Ｐゴシック" charset="0"/>
              </a:defRPr>
            </a:lvl7pPr>
            <a:lvl8pPr marL="3499637" indent="-233309" eaLnBrk="0" fontAlgn="base" hangingPunct="0">
              <a:spcBef>
                <a:spcPct val="0"/>
              </a:spcBef>
              <a:spcAft>
                <a:spcPct val="0"/>
              </a:spcAft>
              <a:defRPr sz="2400">
                <a:solidFill>
                  <a:schemeClr val="tx1"/>
                </a:solidFill>
                <a:latin typeface="Arial" charset="0"/>
                <a:ea typeface="ＭＳ Ｐゴシック" charset="0"/>
              </a:defRPr>
            </a:lvl8pPr>
            <a:lvl9pPr marL="3966256" indent="-23330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AE0C04-03E2-7940-8324-A35FFD09738B}" type="slidenum">
              <a:rPr lang="en-US" sz="1200"/>
              <a:pPr eaLnBrk="1" hangingPunct="1"/>
              <a:t>9</a:t>
            </a:fld>
            <a:endParaRPr lang="en-US" sz="1200"/>
          </a:p>
        </p:txBody>
      </p:sp>
    </p:spTree>
    <p:extLst>
      <p:ext uri="{BB962C8B-B14F-4D97-AF65-F5344CB8AC3E}">
        <p14:creationId xmlns:p14="http://schemas.microsoft.com/office/powerpoint/2010/main" val="1964047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1084470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0" y="1600203"/>
            <a:ext cx="109728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1470520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41"/>
            <a:ext cx="80264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369650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114763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182858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6"/>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046571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837341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40319" y="1681163"/>
            <a:ext cx="515831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9" y="2505075"/>
            <a:ext cx="5158316"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8" name="Footer Placeholder 7"/>
          <p:cNvSpPr>
            <a:spLocks noGrp="1"/>
          </p:cNvSpPr>
          <p:nvPr>
            <p:ph type="ftr" sz="quarter" idx="11"/>
          </p:nvPr>
        </p:nvSpPr>
        <p:spPr>
          <a:xfrm>
            <a:off x="4038600" y="6356353"/>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534154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4" name="Footer Placeholder 3"/>
          <p:cNvSpPr>
            <a:spLocks noGrp="1"/>
          </p:cNvSpPr>
          <p:nvPr>
            <p:ph type="ftr" sz="quarter" idx="11"/>
          </p:nvPr>
        </p:nvSpPr>
        <p:spPr>
          <a:xfrm>
            <a:off x="4038600" y="6356353"/>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8494610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3" name="Footer Placeholder 2"/>
          <p:cNvSpPr>
            <a:spLocks noGrp="1"/>
          </p:cNvSpPr>
          <p:nvPr>
            <p:ph type="ftr" sz="quarter" idx="11"/>
          </p:nvPr>
        </p:nvSpPr>
        <p:spPr>
          <a:xfrm>
            <a:off x="4038600" y="6356353"/>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213611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8"/>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9"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361960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0" y="1600203"/>
            <a:ext cx="10972800" cy="452596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2015072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8"/>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9"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8022336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2030942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6835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9503693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810333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4237351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20391673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8FBD622-AC02-DD4E-8AE4-3399BCB5E9F1}"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6954930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8FBD622-AC02-DD4E-8AE4-3399BCB5E9F1}" type="datetimeFigureOut">
              <a:rPr lang="en-US" smtClean="0"/>
              <a:t>5/13/2020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2894081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8FBD622-AC02-DD4E-8AE4-3399BCB5E9F1}" type="datetimeFigureOut">
              <a:rPr lang="en-US" smtClean="0"/>
              <a:t>5/13/2020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3905884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FBD622-AC02-DD4E-8AE4-3399BCB5E9F1}" type="datetimeFigureOut">
              <a:rPr lang="en-US" smtClean="0"/>
              <a:t>5/13/2020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1428438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1885824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FBD622-AC02-DD4E-8AE4-3399BCB5E9F1}"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28797879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FBD622-AC02-DD4E-8AE4-3399BCB5E9F1}"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2453106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4667227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8FBD622-AC02-DD4E-8AE4-3399BCB5E9F1}"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9E4CB3-8861-404E-A31C-BCEFF78DE621}" type="slidenum">
              <a:rPr lang="en-US" smtClean="0"/>
              <a:t>‹#›</a:t>
            </a:fld>
            <a:endParaRPr lang="en-US"/>
          </a:p>
        </p:txBody>
      </p:sp>
    </p:spTree>
    <p:extLst>
      <p:ext uri="{BB962C8B-B14F-4D97-AF65-F5344CB8AC3E}">
        <p14:creationId xmlns:p14="http://schemas.microsoft.com/office/powerpoint/2010/main" val="4122117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41185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8" name="Footer Placeholder 7"/>
          <p:cNvSpPr>
            <a:spLocks noGrp="1"/>
          </p:cNvSpPr>
          <p:nvPr>
            <p:ph type="ftr" sz="quarter" idx="11"/>
          </p:nvPr>
        </p:nvSpPr>
        <p:spPr>
          <a:xfrm>
            <a:off x="4165600" y="6356353"/>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588019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Date Placeholder 2"/>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2277107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3" name="Footer Placeholder 2"/>
          <p:cNvSpPr>
            <a:spLocks noGrp="1"/>
          </p:cNvSpPr>
          <p:nvPr>
            <p:ph type="ftr" sz="quarter" idx="11"/>
          </p:nvPr>
        </p:nvSpPr>
        <p:spPr>
          <a:xfrm>
            <a:off x="4165600" y="6356353"/>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4088792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194022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A037D99F-9F24-0E46-8AFB-15BFF86F5F6B}" type="datetimeFigureOut">
              <a:rPr lang="en-US" smtClean="0"/>
              <a:t>5/13/2020</a:t>
            </a:fld>
            <a:endParaRPr lang="en-US"/>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E71E1FF9-2352-2847-95EA-909680B1138B}" type="slidenum">
              <a:rPr lang="en-US" smtClean="0"/>
              <a:t>‹#›</a:t>
            </a:fld>
            <a:endParaRPr lang="en-US"/>
          </a:p>
        </p:txBody>
      </p:sp>
    </p:spTree>
    <p:extLst>
      <p:ext uri="{BB962C8B-B14F-4D97-AF65-F5344CB8AC3E}">
        <p14:creationId xmlns:p14="http://schemas.microsoft.com/office/powerpoint/2010/main" val="601931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154863" y="6530594"/>
            <a:ext cx="9685173" cy="246221"/>
          </a:xfrm>
          <a:prstGeom prst="rect">
            <a:avLst/>
          </a:prstGeom>
          <a:noFill/>
        </p:spPr>
        <p:txBody>
          <a:bodyPr wrap="square" rtlCol="0">
            <a:spAutoFit/>
          </a:bodyPr>
          <a:lstStyle/>
          <a:p>
            <a:r>
              <a:rPr lang="en-GB" sz="1000">
                <a:solidFill>
                  <a:srgbClr val="FFFFFF"/>
                </a:solidFill>
                <a:latin typeface="Verdana" charset="0"/>
              </a:rPr>
              <a:t>Your Reading</a:t>
            </a:r>
            <a:r>
              <a:rPr lang="en-GB" sz="1000" baseline="0">
                <a:solidFill>
                  <a:srgbClr val="FFFFFF"/>
                </a:solidFill>
                <a:latin typeface="Verdana" charset="0"/>
              </a:rPr>
              <a:t> Journey Through Film</a:t>
            </a:r>
            <a:endParaRPr lang="en-GB" sz="1000"/>
          </a:p>
        </p:txBody>
      </p:sp>
    </p:spTree>
    <p:extLst>
      <p:ext uri="{BB962C8B-B14F-4D97-AF65-F5344CB8AC3E}">
        <p14:creationId xmlns:p14="http://schemas.microsoft.com/office/powerpoint/2010/main" val="1096733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40701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5/13/2020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94897625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2.png"/><Relationship Id="rId5" Type="http://schemas.openxmlformats.org/officeDocument/2006/relationships/image" Target="../media/image7.jp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4v"/><Relationship Id="rId1" Type="http://schemas.microsoft.com/office/2007/relationships/media" Target="../media/media4.m4v"/><Relationship Id="rId6" Type="http://schemas.openxmlformats.org/officeDocument/2006/relationships/image" Target="../media/image24.png"/><Relationship Id="rId5" Type="http://schemas.openxmlformats.org/officeDocument/2006/relationships/image" Target="../media/image7.jp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9.png"/><Relationship Id="rId5" Type="http://schemas.openxmlformats.org/officeDocument/2006/relationships/image" Target="../media/image7.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72259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p:cNvSpPr txBox="1"/>
          <p:nvPr/>
        </p:nvSpPr>
        <p:spPr>
          <a:xfrm>
            <a:off x="674913" y="1316812"/>
            <a:ext cx="4434969" cy="1200329"/>
          </a:xfrm>
          <a:prstGeom prst="rect">
            <a:avLst/>
          </a:prstGeom>
          <a:noFill/>
        </p:spPr>
        <p:txBody>
          <a:bodyPr wrap="square" rtlCol="0">
            <a:spAutoFit/>
          </a:bodyPr>
          <a:lstStyle/>
          <a:p>
            <a:r>
              <a:rPr lang="en-US" sz="2400">
                <a:latin typeface="Verdana" charset="0"/>
                <a:ea typeface="Verdana" charset="0"/>
                <a:cs typeface="Verdana" charset="0"/>
              </a:rPr>
              <a:t>Where is the best place to position the camera to get a clear shot?</a:t>
            </a:r>
          </a:p>
        </p:txBody>
      </p:sp>
      <p:pic>
        <p:nvPicPr>
          <p:cNvPr id="11" name="Picture 10" descr="CAMERA POSTION.png"/>
          <p:cNvPicPr/>
          <p:nvPr/>
        </p:nvPicPr>
        <p:blipFill rotWithShape="1">
          <a:blip r:embed="rId3" cstate="print">
            <a:extLst>
              <a:ext uri="{28A0092B-C50C-407E-A947-70E740481C1C}">
                <a14:useLocalDpi xmlns:a14="http://schemas.microsoft.com/office/drawing/2010/main" val="0"/>
              </a:ext>
            </a:extLst>
          </a:blip>
          <a:srcRect l="5631" t="8483" r="7650" b="15703"/>
          <a:stretch/>
        </p:blipFill>
        <p:spPr bwMode="auto">
          <a:xfrm>
            <a:off x="5745117" y="1688949"/>
            <a:ext cx="5876718" cy="3205483"/>
          </a:xfrm>
          <a:prstGeom prst="rect">
            <a:avLst/>
          </a:prstGeom>
          <a:noFill/>
          <a:ln>
            <a:noFill/>
          </a:ln>
          <a:extLst>
            <a:ext uri="{909E8E84-426E-40dd-AFC4-6F175D3DCCD1}">
              <a14:hiddenFill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a:solidFill>
                  <a:srgbClr val="FFFFFF"/>
                </a:solidFill>
              </a14:hiddenFill>
            </a:ext>
            <a:ext uri="{91240B29-F687-4f45-9708-019B960494DF}">
              <a14:hiddenLine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w="9525">
                <a:solidFill>
                  <a:srgbClr val="000000"/>
                </a:solidFill>
                <a:miter lim="800000"/>
                <a:headEnd/>
                <a:tailEnd/>
              </a14:hiddenLine>
            </a:ext>
          </a:extLst>
        </p:spPr>
      </p:pic>
      <p:sp>
        <p:nvSpPr>
          <p:cNvPr id="6" name="TextBox 5">
            <a:extLst>
              <a:ext uri="{FF2B5EF4-FFF2-40B4-BE49-F238E27FC236}">
                <a16:creationId xmlns:a16="http://schemas.microsoft.com/office/drawing/2014/main" id="{369239A2-6DCB-3147-A89F-1231C19921D7}"/>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Camera positioning</a:t>
            </a:r>
          </a:p>
        </p:txBody>
      </p:sp>
    </p:spTree>
    <p:extLst>
      <p:ext uri="{BB962C8B-B14F-4D97-AF65-F5344CB8AC3E}">
        <p14:creationId xmlns:p14="http://schemas.microsoft.com/office/powerpoint/2010/main" val="22131615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TextBox 5"/>
          <p:cNvSpPr txBox="1">
            <a:spLocks noChangeArrowheads="1"/>
          </p:cNvSpPr>
          <p:nvPr/>
        </p:nvSpPr>
        <p:spPr bwMode="auto">
          <a:xfrm>
            <a:off x="1774825" y="404813"/>
            <a:ext cx="8713788" cy="10772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3200" b="1">
              <a:solidFill>
                <a:srgbClr val="770079"/>
              </a:solidFill>
              <a:latin typeface="Verdana" charset="0"/>
              <a:cs typeface="Verdana" charset="0"/>
            </a:endParaRPr>
          </a:p>
          <a:p>
            <a:pPr eaLnBrk="1" hangingPunct="1">
              <a:defRPr/>
            </a:pPr>
            <a:r>
              <a:rPr lang="en-US" sz="3200" b="1">
                <a:solidFill>
                  <a:srgbClr val="770079"/>
                </a:solidFill>
                <a:latin typeface="Verdana" charset="0"/>
                <a:cs typeface="Verdana" charset="0"/>
              </a:rPr>
              <a:t> </a:t>
            </a:r>
          </a:p>
        </p:txBody>
      </p:sp>
      <p:sp>
        <p:nvSpPr>
          <p:cNvPr id="7" name="TextBox 6"/>
          <p:cNvSpPr txBox="1"/>
          <p:nvPr/>
        </p:nvSpPr>
        <p:spPr>
          <a:xfrm>
            <a:off x="674912" y="1273289"/>
            <a:ext cx="4639365" cy="1200329"/>
          </a:xfrm>
          <a:prstGeom prst="rect">
            <a:avLst/>
          </a:prstGeom>
          <a:noFill/>
        </p:spPr>
        <p:txBody>
          <a:bodyPr wrap="square" rtlCol="0">
            <a:spAutoFit/>
          </a:bodyPr>
          <a:lstStyle/>
          <a:p>
            <a:pPr>
              <a:spcBef>
                <a:spcPts val="600"/>
              </a:spcBef>
              <a:spcAft>
                <a:spcPts val="600"/>
              </a:spcAft>
            </a:pPr>
            <a:r>
              <a:rPr lang="en-US" sz="2400">
                <a:latin typeface="Verdana" charset="0"/>
                <a:ea typeface="Verdana" charset="0"/>
                <a:cs typeface="Verdana" charset="0"/>
              </a:rPr>
              <a:t>Would a long shot or close up suit best for the activity you have in mind?</a:t>
            </a:r>
          </a:p>
        </p:txBody>
      </p:sp>
      <p:grpSp>
        <p:nvGrpSpPr>
          <p:cNvPr id="13" name="Group 12"/>
          <p:cNvGrpSpPr/>
          <p:nvPr/>
        </p:nvGrpSpPr>
        <p:grpSpPr>
          <a:xfrm>
            <a:off x="6384534" y="3320492"/>
            <a:ext cx="4298695" cy="2780107"/>
            <a:chOff x="5385050" y="414454"/>
            <a:chExt cx="2736000" cy="1769461"/>
          </a:xfrm>
        </p:grpSpPr>
        <p:pic>
          <p:nvPicPr>
            <p:cNvPr id="14" name="Picture 13"/>
            <p:cNvPicPr/>
            <p:nvPr/>
          </p:nvPicPr>
          <p:blipFill rotWithShape="1">
            <a:blip r:embed="rId3" cstate="print">
              <a:extLst>
                <a:ext uri="{28A0092B-C50C-407E-A947-70E740481C1C}">
                  <a14:useLocalDpi xmlns:a14="http://schemas.microsoft.com/office/drawing/2010/main" val="0"/>
                </a:ext>
              </a:extLst>
            </a:blip>
            <a:srcRect/>
            <a:stretch/>
          </p:blipFill>
          <p:spPr bwMode="auto">
            <a:xfrm>
              <a:off x="5385050" y="414454"/>
              <a:ext cx="2736000" cy="1620000"/>
            </a:xfrm>
            <a:prstGeom prst="rect">
              <a:avLst/>
            </a:prstGeom>
            <a:noFill/>
            <a:ln>
              <a:noFill/>
            </a:ln>
            <a:extLst>
              <a:ext uri="{909E8E84-426E-40dd-AFC4-6F175D3DCCD1}">
                <a14:hiddenFill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a:solidFill>
                    <a:srgbClr val="FFFFFF"/>
                  </a:solidFill>
                </a14:hiddenFill>
              </a:ext>
              <a:ext uri="{91240B29-F687-4f45-9708-019B960494DF}">
                <a14:hiddenLine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w="9525">
                  <a:solidFill>
                    <a:srgbClr val="000000"/>
                  </a:solidFill>
                  <a:miter lim="800000"/>
                  <a:headEnd/>
                  <a:tailEnd/>
                </a14:hiddenLine>
              </a:ext>
            </a:extLst>
          </p:spPr>
        </p:pic>
        <p:sp>
          <p:nvSpPr>
            <p:cNvPr id="15" name="TextBox 14"/>
            <p:cNvSpPr txBox="1"/>
            <p:nvPr/>
          </p:nvSpPr>
          <p:spPr>
            <a:xfrm>
              <a:off x="5385050" y="1982677"/>
              <a:ext cx="2736000" cy="201238"/>
            </a:xfrm>
            <a:prstGeom prst="rect">
              <a:avLst/>
            </a:prstGeom>
            <a:noFill/>
          </p:spPr>
          <p:txBody>
            <a:bodyPr wrap="square" rtlCol="0">
              <a:spAutoFit/>
            </a:bodyPr>
            <a:lstStyle/>
            <a:p>
              <a:pPr algn="ctr"/>
              <a:r>
                <a:rPr lang="en-US" sz="1100" b="1">
                  <a:solidFill>
                    <a:srgbClr val="00BEB4"/>
                  </a:solidFill>
                  <a:latin typeface="Verdana" charset="0"/>
                  <a:ea typeface="Verdana" charset="0"/>
                  <a:cs typeface="Verdana" charset="0"/>
                </a:rPr>
                <a:t>CLOSE UP</a:t>
              </a:r>
            </a:p>
          </p:txBody>
        </p:sp>
      </p:grpSp>
      <p:grpSp>
        <p:nvGrpSpPr>
          <p:cNvPr id="16" name="Group 15"/>
          <p:cNvGrpSpPr/>
          <p:nvPr/>
        </p:nvGrpSpPr>
        <p:grpSpPr>
          <a:xfrm>
            <a:off x="6366534" y="578263"/>
            <a:ext cx="4355257" cy="2685916"/>
            <a:chOff x="5385050" y="4233250"/>
            <a:chExt cx="2772000" cy="1709511"/>
          </a:xfrm>
        </p:grpSpPr>
        <p:pic>
          <p:nvPicPr>
            <p:cNvPr id="17" name="Picture 16"/>
            <p:cNvPicPr/>
            <p:nvPr/>
          </p:nvPicPr>
          <p:blipFill rotWithShape="1">
            <a:blip r:embed="rId4" cstate="print">
              <a:extLst>
                <a:ext uri="{28A0092B-C50C-407E-A947-70E740481C1C}">
                  <a14:useLocalDpi xmlns:a14="http://schemas.microsoft.com/office/drawing/2010/main" val="0"/>
                </a:ext>
              </a:extLst>
            </a:blip>
            <a:srcRect/>
            <a:stretch/>
          </p:blipFill>
          <p:spPr bwMode="auto">
            <a:xfrm>
              <a:off x="5385050" y="4233250"/>
              <a:ext cx="2772000" cy="1548000"/>
            </a:xfrm>
            <a:prstGeom prst="rect">
              <a:avLst/>
            </a:prstGeom>
            <a:noFill/>
            <a:ln>
              <a:noFill/>
            </a:ln>
            <a:extLst>
              <a:ext uri="{909E8E84-426E-40dd-AFC4-6F175D3DCCD1}">
                <a14:hiddenFill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a:solidFill>
                    <a:srgbClr val="FFFFFF"/>
                  </a:solidFill>
                </a14:hiddenFill>
              </a:ext>
              <a:ext uri="{91240B29-F687-4f45-9708-019B960494DF}">
                <a14:hiddenLine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w="9525">
                  <a:solidFill>
                    <a:srgbClr val="000000"/>
                  </a:solidFill>
                  <a:miter lim="800000"/>
                  <a:headEnd/>
                  <a:tailEnd/>
                </a14:hiddenLine>
              </a:ext>
            </a:extLst>
          </p:spPr>
        </p:pic>
        <p:sp>
          <p:nvSpPr>
            <p:cNvPr id="18" name="TextBox 17"/>
            <p:cNvSpPr txBox="1"/>
            <p:nvPr/>
          </p:nvSpPr>
          <p:spPr>
            <a:xfrm>
              <a:off x="5421050" y="5741523"/>
              <a:ext cx="2736000" cy="201238"/>
            </a:xfrm>
            <a:prstGeom prst="rect">
              <a:avLst/>
            </a:prstGeom>
            <a:noFill/>
          </p:spPr>
          <p:txBody>
            <a:bodyPr wrap="square" rtlCol="0">
              <a:spAutoFit/>
            </a:bodyPr>
            <a:lstStyle/>
            <a:p>
              <a:pPr algn="ctr"/>
              <a:r>
                <a:rPr lang="en-US" sz="1100" b="1">
                  <a:solidFill>
                    <a:srgbClr val="00BEB4"/>
                  </a:solidFill>
                  <a:latin typeface="Verdana" charset="0"/>
                  <a:ea typeface="Verdana" charset="0"/>
                  <a:cs typeface="Verdana" charset="0"/>
                </a:rPr>
                <a:t>LONG SHOT</a:t>
              </a:r>
            </a:p>
          </p:txBody>
        </p:sp>
      </p:grpSp>
      <p:sp>
        <p:nvSpPr>
          <p:cNvPr id="12" name="TextBox 11">
            <a:extLst>
              <a:ext uri="{FF2B5EF4-FFF2-40B4-BE49-F238E27FC236}">
                <a16:creationId xmlns:a16="http://schemas.microsoft.com/office/drawing/2014/main" id="{087ACA77-C243-7041-BD8B-914671707A6D}"/>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Camera framing</a:t>
            </a:r>
          </a:p>
        </p:txBody>
      </p:sp>
    </p:spTree>
    <p:extLst>
      <p:ext uri="{BB962C8B-B14F-4D97-AF65-F5344CB8AC3E}">
        <p14:creationId xmlns:p14="http://schemas.microsoft.com/office/powerpoint/2010/main" val="42375665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797" t="2218" r="2938" b="1958"/>
          <a:stretch/>
        </p:blipFill>
        <p:spPr>
          <a:xfrm>
            <a:off x="5813832" y="1600991"/>
            <a:ext cx="5703254" cy="3274090"/>
          </a:xfrm>
        </p:spPr>
      </p:pic>
      <p:sp>
        <p:nvSpPr>
          <p:cNvPr id="7" name="TextBox 6"/>
          <p:cNvSpPr txBox="1"/>
          <p:nvPr/>
        </p:nvSpPr>
        <p:spPr>
          <a:xfrm>
            <a:off x="674914" y="1332050"/>
            <a:ext cx="4477999" cy="1569660"/>
          </a:xfrm>
          <a:prstGeom prst="rect">
            <a:avLst/>
          </a:prstGeom>
          <a:noFill/>
        </p:spPr>
        <p:txBody>
          <a:bodyPr wrap="square" rtlCol="0">
            <a:spAutoFit/>
          </a:bodyPr>
          <a:lstStyle/>
          <a:p>
            <a:pPr>
              <a:spcBef>
                <a:spcPts val="600"/>
              </a:spcBef>
              <a:spcAft>
                <a:spcPts val="600"/>
              </a:spcAft>
            </a:pPr>
            <a:r>
              <a:rPr lang="en-US" sz="2400">
                <a:latin typeface="Verdana" charset="0"/>
                <a:ea typeface="Verdana" charset="0"/>
                <a:cs typeface="Verdana" charset="0"/>
              </a:rPr>
              <a:t>Are the people being filmed facing the light source rather than standing with their backs to it?</a:t>
            </a:r>
          </a:p>
        </p:txBody>
      </p:sp>
      <p:sp>
        <p:nvSpPr>
          <p:cNvPr id="6" name="TextBox 5">
            <a:extLst>
              <a:ext uri="{FF2B5EF4-FFF2-40B4-BE49-F238E27FC236}">
                <a16:creationId xmlns:a16="http://schemas.microsoft.com/office/drawing/2014/main" id="{4014587A-A0F7-2C41-93DD-984A08E6A6CC}"/>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Lighting</a:t>
            </a:r>
          </a:p>
        </p:txBody>
      </p:sp>
    </p:spTree>
    <p:extLst>
      <p:ext uri="{BB962C8B-B14F-4D97-AF65-F5344CB8AC3E}">
        <p14:creationId xmlns:p14="http://schemas.microsoft.com/office/powerpoint/2010/main" val="6999098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TextBox 5"/>
          <p:cNvSpPr txBox="1">
            <a:spLocks noChangeArrowheads="1"/>
          </p:cNvSpPr>
          <p:nvPr/>
        </p:nvSpPr>
        <p:spPr bwMode="auto">
          <a:xfrm>
            <a:off x="1774825" y="404813"/>
            <a:ext cx="8713788" cy="10772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3200" b="1">
              <a:solidFill>
                <a:srgbClr val="770079"/>
              </a:solidFill>
              <a:latin typeface="Verdana" charset="0"/>
              <a:cs typeface="Verdana" charset="0"/>
            </a:endParaRPr>
          </a:p>
          <a:p>
            <a:pPr eaLnBrk="1" hangingPunct="1">
              <a:defRPr/>
            </a:pPr>
            <a:r>
              <a:rPr lang="en-US" sz="3200" b="1">
                <a:solidFill>
                  <a:srgbClr val="770079"/>
                </a:solidFill>
                <a:latin typeface="Verdana" charset="0"/>
                <a:cs typeface="Verdana" charset="0"/>
              </a:rPr>
              <a:t> </a:t>
            </a:r>
          </a:p>
        </p:txBody>
      </p:sp>
      <p:sp>
        <p:nvSpPr>
          <p:cNvPr id="7" name="TextBox 6"/>
          <p:cNvSpPr txBox="1"/>
          <p:nvPr/>
        </p:nvSpPr>
        <p:spPr>
          <a:xfrm>
            <a:off x="674914" y="1405913"/>
            <a:ext cx="4058452" cy="2462213"/>
          </a:xfrm>
          <a:prstGeom prst="rect">
            <a:avLst/>
          </a:prstGeom>
          <a:noFill/>
        </p:spPr>
        <p:txBody>
          <a:bodyPr wrap="square" rtlCol="0">
            <a:spAutoFit/>
          </a:bodyPr>
          <a:lstStyle/>
          <a:p>
            <a:pPr>
              <a:spcBef>
                <a:spcPts val="600"/>
              </a:spcBef>
              <a:spcAft>
                <a:spcPts val="600"/>
              </a:spcAft>
            </a:pPr>
            <a:r>
              <a:rPr lang="en-US" sz="2400">
                <a:latin typeface="Verdana" charset="0"/>
                <a:ea typeface="Verdana" charset="0"/>
                <a:cs typeface="Verdana" charset="0"/>
              </a:rPr>
              <a:t>Have you chosen a suitable location to cut out background noise? </a:t>
            </a:r>
          </a:p>
          <a:p>
            <a:pPr>
              <a:spcBef>
                <a:spcPts val="600"/>
              </a:spcBef>
              <a:spcAft>
                <a:spcPts val="600"/>
              </a:spcAft>
            </a:pPr>
            <a:r>
              <a:rPr lang="en-US" sz="2400">
                <a:latin typeface="Verdana" charset="0"/>
                <a:ea typeface="Verdana" charset="0"/>
                <a:cs typeface="Verdana" charset="0"/>
              </a:rPr>
              <a:t>Is the mic close to the person who is speaking to camera? </a:t>
            </a:r>
          </a:p>
        </p:txBody>
      </p:sp>
      <p:sp>
        <p:nvSpPr>
          <p:cNvPr id="9" name="TextBox 8">
            <a:extLst>
              <a:ext uri="{FF2B5EF4-FFF2-40B4-BE49-F238E27FC236}">
                <a16:creationId xmlns:a16="http://schemas.microsoft.com/office/drawing/2014/main" id="{2F32A6CD-39EC-BB44-A0C1-DF1A0CA0C3C8}"/>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Sound</a:t>
            </a:r>
          </a:p>
        </p:txBody>
      </p:sp>
      <p:pic>
        <p:nvPicPr>
          <p:cNvPr id="11" name="Content Placeholder 3">
            <a:extLst>
              <a:ext uri="{FF2B5EF4-FFF2-40B4-BE49-F238E27FC236}">
                <a16:creationId xmlns:a16="http://schemas.microsoft.com/office/drawing/2014/main" id="{8894FCE2-B464-134A-A5F5-8160D17CCBD6}"/>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1159" t="1425" r="1678" b="2386"/>
          <a:stretch/>
        </p:blipFill>
        <p:spPr>
          <a:xfrm>
            <a:off x="5809566" y="1600991"/>
            <a:ext cx="5756062" cy="3274090"/>
          </a:xfrm>
        </p:spPr>
      </p:pic>
    </p:spTree>
    <p:extLst>
      <p:ext uri="{BB962C8B-B14F-4D97-AF65-F5344CB8AC3E}">
        <p14:creationId xmlns:p14="http://schemas.microsoft.com/office/powerpoint/2010/main" val="10454805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p:cNvSpPr txBox="1"/>
          <p:nvPr/>
        </p:nvSpPr>
        <p:spPr>
          <a:xfrm>
            <a:off x="674913" y="1336243"/>
            <a:ext cx="5220278" cy="1569660"/>
          </a:xfrm>
          <a:prstGeom prst="rect">
            <a:avLst/>
          </a:prstGeom>
          <a:noFill/>
        </p:spPr>
        <p:txBody>
          <a:bodyPr wrap="square" rtlCol="0">
            <a:spAutoFit/>
          </a:bodyPr>
          <a:lstStyle/>
          <a:p>
            <a:pPr>
              <a:spcBef>
                <a:spcPts val="600"/>
              </a:spcBef>
              <a:spcAft>
                <a:spcPts val="600"/>
              </a:spcAft>
            </a:pPr>
            <a:r>
              <a:rPr lang="en-US" sz="2400">
                <a:latin typeface="Verdana" charset="0"/>
                <a:ea typeface="Verdana" charset="0"/>
                <a:cs typeface="Verdana" charset="0"/>
              </a:rPr>
              <a:t>If you are without access to a tripod, have you </a:t>
            </a:r>
            <a:r>
              <a:rPr lang="en-US" sz="2400" err="1">
                <a:latin typeface="Verdana" charset="0"/>
                <a:ea typeface="Verdana" charset="0"/>
                <a:cs typeface="Verdana" charset="0"/>
              </a:rPr>
              <a:t>minimised</a:t>
            </a:r>
            <a:r>
              <a:rPr lang="en-US" sz="2400">
                <a:latin typeface="Verdana" charset="0"/>
                <a:ea typeface="Verdana" charset="0"/>
                <a:cs typeface="Verdana" charset="0"/>
              </a:rPr>
              <a:t> camera shake with your elbows on a table, shelf or wall?</a:t>
            </a:r>
          </a:p>
        </p:txBody>
      </p:sp>
      <p:sp>
        <p:nvSpPr>
          <p:cNvPr id="9" name="TextBox 8">
            <a:extLst>
              <a:ext uri="{FF2B5EF4-FFF2-40B4-BE49-F238E27FC236}">
                <a16:creationId xmlns:a16="http://schemas.microsoft.com/office/drawing/2014/main" id="{939BAB4A-DEE5-B449-BE58-03F9543DBBBE}"/>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Use of a tripod</a:t>
            </a:r>
          </a:p>
        </p:txBody>
      </p:sp>
      <p:pic>
        <p:nvPicPr>
          <p:cNvPr id="11" name="Content Placeholder 5">
            <a:extLst>
              <a:ext uri="{FF2B5EF4-FFF2-40B4-BE49-F238E27FC236}">
                <a16:creationId xmlns:a16="http://schemas.microsoft.com/office/drawing/2014/main" id="{45302A5E-2539-BF4D-B8BE-61F8B684A1A1}"/>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2054" t="2327" r="2567" b="1008"/>
          <a:stretch/>
        </p:blipFill>
        <p:spPr>
          <a:xfrm>
            <a:off x="5871154" y="1600991"/>
            <a:ext cx="5650443" cy="3274089"/>
          </a:xfrm>
        </p:spPr>
      </p:pic>
    </p:spTree>
    <p:extLst>
      <p:ext uri="{BB962C8B-B14F-4D97-AF65-F5344CB8AC3E}">
        <p14:creationId xmlns:p14="http://schemas.microsoft.com/office/powerpoint/2010/main" val="29925537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E3A8E2-168F-4D25-AABA-9DF1E56BF822}"/>
              </a:ext>
            </a:extLst>
          </p:cNvPr>
          <p:cNvSpPr>
            <a:spLocks noGrp="1"/>
          </p:cNvSpPr>
          <p:nvPr>
            <p:ph sz="half" idx="1"/>
          </p:nvPr>
        </p:nvSpPr>
        <p:spPr>
          <a:xfrm>
            <a:off x="674913" y="2030465"/>
            <a:ext cx="5493657" cy="3610337"/>
          </a:xfrm>
        </p:spPr>
        <p:txBody>
          <a:bodyPr/>
          <a:lstStyle/>
          <a:p>
            <a:pPr>
              <a:spcBef>
                <a:spcPts val="0"/>
              </a:spcBef>
            </a:pPr>
            <a:r>
              <a:rPr lang="en-GB" sz="2000">
                <a:latin typeface="Verdana" panose="020B0604030504040204" pitchFamily="34" charset="0"/>
                <a:ea typeface="Verdana" panose="020B0604030504040204" pitchFamily="34" charset="0"/>
                <a:cs typeface="Verdana" panose="020B0604030504040204" pitchFamily="34" charset="0"/>
              </a:rPr>
              <a:t>Use the </a:t>
            </a:r>
            <a:r>
              <a:rPr lang="en-GB" sz="2000" b="1">
                <a:latin typeface="Verdana" panose="020B0604030504040204" pitchFamily="34" charset="0"/>
                <a:ea typeface="Verdana" panose="020B0604030504040204" pitchFamily="34" charset="0"/>
                <a:cs typeface="Verdana" panose="020B0604030504040204" pitchFamily="34" charset="0"/>
              </a:rPr>
              <a:t>Vlog Review Assessment </a:t>
            </a:r>
            <a:r>
              <a:rPr lang="en-GB" sz="2000">
                <a:latin typeface="Verdana" panose="020B0604030504040204" pitchFamily="34" charset="0"/>
                <a:ea typeface="Verdana" panose="020B0604030504040204" pitchFamily="34" charset="0"/>
                <a:cs typeface="Verdana" panose="020B0604030504040204" pitchFamily="34" charset="0"/>
              </a:rPr>
              <a:t>activity sheet (next slide) to either self assess or peer assess.</a:t>
            </a:r>
          </a:p>
          <a:p>
            <a:pPr>
              <a:spcBef>
                <a:spcPts val="0"/>
              </a:spcBef>
            </a:pPr>
            <a:endParaRPr lang="en-GB" sz="2000">
              <a:latin typeface="Verdana" panose="020B0604030504040204" pitchFamily="34" charset="0"/>
              <a:ea typeface="Verdana" panose="020B0604030504040204" pitchFamily="34" charset="0"/>
              <a:cs typeface="Verdana" panose="020B0604030504040204" pitchFamily="34" charset="0"/>
            </a:endParaRPr>
          </a:p>
          <a:p>
            <a:pPr>
              <a:spcBef>
                <a:spcPts val="0"/>
              </a:spcBef>
            </a:pPr>
            <a:r>
              <a:rPr lang="en-GB" sz="2000">
                <a:latin typeface="Verdana" panose="020B0604030504040204" pitchFamily="34" charset="0"/>
                <a:ea typeface="Verdana" panose="020B0604030504040204" pitchFamily="34" charset="0"/>
                <a:cs typeface="Verdana" panose="020B0604030504040204" pitchFamily="34" charset="0"/>
              </a:rPr>
              <a:t>Take into account the areas you could improve and try it again.</a:t>
            </a:r>
          </a:p>
          <a:p>
            <a:pPr>
              <a:spcBef>
                <a:spcPts val="0"/>
              </a:spcBef>
            </a:pPr>
            <a:endParaRPr lang="en-GB" sz="2000">
              <a:latin typeface="Verdana" panose="020B0604030504040204" pitchFamily="34" charset="0"/>
              <a:ea typeface="Verdana" panose="020B0604030504040204" pitchFamily="34" charset="0"/>
              <a:cs typeface="Verdana" panose="020B0604030504040204" pitchFamily="34" charset="0"/>
            </a:endParaRPr>
          </a:p>
          <a:p>
            <a:pPr>
              <a:spcBef>
                <a:spcPts val="0"/>
              </a:spcBef>
            </a:pPr>
            <a:r>
              <a:rPr lang="en-GB" sz="2000">
                <a:latin typeface="Verdana" panose="020B0604030504040204" pitchFamily="34" charset="0"/>
                <a:ea typeface="Verdana" panose="020B0604030504040204" pitchFamily="34" charset="0"/>
                <a:cs typeface="Verdana" panose="020B0604030504040204" pitchFamily="34" charset="0"/>
              </a:rPr>
              <a:t>How did it look? Was it improved?</a:t>
            </a:r>
          </a:p>
          <a:p>
            <a:pPr>
              <a:spcBef>
                <a:spcPts val="0"/>
              </a:spcBef>
            </a:pPr>
            <a:endParaRPr lang="en-GB" sz="2000">
              <a:latin typeface="Verdana" panose="020B0604030504040204" pitchFamily="34" charset="0"/>
              <a:ea typeface="Verdana" panose="020B0604030504040204" pitchFamily="34" charset="0"/>
              <a:cs typeface="Verdana" panose="020B0604030504040204" pitchFamily="34" charset="0"/>
            </a:endParaRPr>
          </a:p>
          <a:p>
            <a:pPr>
              <a:spcBef>
                <a:spcPts val="0"/>
              </a:spcBef>
            </a:pPr>
            <a:r>
              <a:rPr lang="en-GB" sz="2000">
                <a:latin typeface="Verdana" panose="020B0604030504040204" pitchFamily="34" charset="0"/>
                <a:ea typeface="Verdana" panose="020B0604030504040204" pitchFamily="34" charset="0"/>
                <a:cs typeface="Verdana" panose="020B0604030504040204" pitchFamily="34" charset="0"/>
              </a:rPr>
              <a:t>Perhaps try it again with a different book to review? </a:t>
            </a:r>
          </a:p>
          <a:p>
            <a:endParaRPr lang="en-GB" sz="200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a:extLst>
              <a:ext uri="{FF2B5EF4-FFF2-40B4-BE49-F238E27FC236}">
                <a16:creationId xmlns:a16="http://schemas.microsoft.com/office/drawing/2014/main" id="{A55716A7-0B87-4293-8E44-EDAAD7C8E259}"/>
              </a:ext>
            </a:extLst>
          </p:cNvPr>
          <p:cNvSpPr/>
          <p:nvPr/>
        </p:nvSpPr>
        <p:spPr>
          <a:xfrm>
            <a:off x="674913" y="1294339"/>
            <a:ext cx="6670801" cy="523220"/>
          </a:xfrm>
          <a:prstGeom prst="rect">
            <a:avLst/>
          </a:prstGeom>
        </p:spPr>
        <p:txBody>
          <a:bodyPr wrap="none">
            <a:spAutoFit/>
          </a:bodyPr>
          <a:lstStyle/>
          <a:p>
            <a:r>
              <a:rPr lang="en-GB" sz="2800" i="1">
                <a:solidFill>
                  <a:srgbClr val="00BEB4"/>
                </a:solidFill>
              </a:rPr>
              <a:t>Well done on completing your filmed review!</a:t>
            </a:r>
          </a:p>
        </p:txBody>
      </p:sp>
      <p:sp>
        <p:nvSpPr>
          <p:cNvPr id="7" name="TextBox 6">
            <a:extLst>
              <a:ext uri="{FF2B5EF4-FFF2-40B4-BE49-F238E27FC236}">
                <a16:creationId xmlns:a16="http://schemas.microsoft.com/office/drawing/2014/main" id="{BA90E685-9640-F543-8AE4-F4EF879C7D95}"/>
              </a:ext>
            </a:extLst>
          </p:cNvPr>
          <p:cNvSpPr txBox="1"/>
          <p:nvPr/>
        </p:nvSpPr>
        <p:spPr>
          <a:xfrm>
            <a:off x="674913" y="435102"/>
            <a:ext cx="8081811" cy="646331"/>
          </a:xfrm>
          <a:prstGeom prst="rect">
            <a:avLst/>
          </a:prstGeom>
          <a:noFill/>
        </p:spPr>
        <p:txBody>
          <a:bodyPr wrap="square" rtlCol="0">
            <a:spAutoFit/>
          </a:bodyPr>
          <a:lstStyle/>
          <a:p>
            <a:r>
              <a:rPr lang="en-GB" sz="3600" b="1">
                <a:solidFill>
                  <a:srgbClr val="00BEB4"/>
                </a:solidFill>
                <a:latin typeface="Verdana" panose="020B0604030504040204" pitchFamily="34" charset="0"/>
                <a:ea typeface="Verdana" panose="020B0604030504040204" pitchFamily="34" charset="0"/>
              </a:rPr>
              <a:t>Assess your review </a:t>
            </a:r>
            <a:endParaRPr lang="en-US" sz="3600" b="1">
              <a:solidFill>
                <a:srgbClr val="00BEB4"/>
              </a:solidFill>
              <a:latin typeface="Verdana" charset="0"/>
              <a:ea typeface="Verdana" charset="0"/>
              <a:cs typeface="Verdana" charset="0"/>
            </a:endParaRPr>
          </a:p>
        </p:txBody>
      </p:sp>
      <p:pic>
        <p:nvPicPr>
          <p:cNvPr id="8" name="Picture 7" descr="A screenshot of a cell phone&#10;&#10;Description automatically generated">
            <a:extLst>
              <a:ext uri="{FF2B5EF4-FFF2-40B4-BE49-F238E27FC236}">
                <a16:creationId xmlns:a16="http://schemas.microsoft.com/office/drawing/2014/main" id="{B1D5E64D-3678-B44B-AE99-2AB864062941}"/>
              </a:ext>
            </a:extLst>
          </p:cNvPr>
          <p:cNvPicPr>
            <a:picLocks noChangeAspect="1"/>
          </p:cNvPicPr>
          <p:nvPr/>
        </p:nvPicPr>
        <p:blipFill>
          <a:blip r:embed="rId2"/>
          <a:stretch>
            <a:fillRect/>
          </a:stretch>
        </p:blipFill>
        <p:spPr>
          <a:xfrm rot="304181">
            <a:off x="6743676" y="2028465"/>
            <a:ext cx="4631157" cy="3385921"/>
          </a:xfrm>
          <a:prstGeom prst="rect">
            <a:avLst/>
          </a:prstGeom>
        </p:spPr>
      </p:pic>
    </p:spTree>
    <p:extLst>
      <p:ext uri="{BB962C8B-B14F-4D97-AF65-F5344CB8AC3E}">
        <p14:creationId xmlns:p14="http://schemas.microsoft.com/office/powerpoint/2010/main" val="540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3F8087-2E6A-E349-8139-DCB66AAEFF2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4535" y="-149256"/>
            <a:ext cx="10593659" cy="6977092"/>
          </a:xfrm>
          <a:prstGeom prst="rect">
            <a:avLst/>
          </a:prstGeom>
        </p:spPr>
      </p:pic>
    </p:spTree>
    <p:extLst>
      <p:ext uri="{BB962C8B-B14F-4D97-AF65-F5344CB8AC3E}">
        <p14:creationId xmlns:p14="http://schemas.microsoft.com/office/powerpoint/2010/main" val="141074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63F1985-A1CF-446A-B4A5-B9E57DD54F3B}"/>
              </a:ext>
            </a:extLst>
          </p:cNvPr>
          <p:cNvSpPr/>
          <p:nvPr/>
        </p:nvSpPr>
        <p:spPr>
          <a:xfrm>
            <a:off x="2133603" y="1706535"/>
            <a:ext cx="5482281" cy="923330"/>
          </a:xfrm>
          <a:prstGeom prst="rect">
            <a:avLst/>
          </a:prstGeom>
        </p:spPr>
        <p:txBody>
          <a:bodyPr wrap="square">
            <a:spAutoFit/>
          </a:bodyPr>
          <a:lstStyle/>
          <a:p>
            <a:endParaRPr lang="en-GB">
              <a:solidFill>
                <a:srgbClr val="00BFB5"/>
              </a:solidFill>
              <a:latin typeface="MuseoSans-700"/>
            </a:endParaRPr>
          </a:p>
          <a:p>
            <a:endParaRPr lang="en-GB">
              <a:solidFill>
                <a:srgbClr val="00BFB5"/>
              </a:solidFill>
              <a:latin typeface="MuseoSans-700"/>
            </a:endParaRPr>
          </a:p>
          <a:p>
            <a:endParaRPr lang="en-GB"/>
          </a:p>
        </p:txBody>
      </p:sp>
      <p:pic>
        <p:nvPicPr>
          <p:cNvPr id="1026" name="Picture 2" descr="iPad filmmaking">
            <a:extLst>
              <a:ext uri="{FF2B5EF4-FFF2-40B4-BE49-F238E27FC236}">
                <a16:creationId xmlns:a16="http://schemas.microsoft.com/office/drawing/2014/main" id="{1EAEE35D-3D61-49D8-8A94-092E2E1F1E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675" y="1441526"/>
            <a:ext cx="7638649" cy="42993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1D45C2A-4F2C-3441-8BCD-DA8FC1ACD8B3}"/>
              </a:ext>
            </a:extLst>
          </p:cNvPr>
          <p:cNvSpPr txBox="1"/>
          <p:nvPr/>
        </p:nvSpPr>
        <p:spPr>
          <a:xfrm>
            <a:off x="1248269" y="435102"/>
            <a:ext cx="9695459" cy="646331"/>
          </a:xfrm>
          <a:prstGeom prst="rect">
            <a:avLst/>
          </a:prstGeom>
          <a:noFill/>
        </p:spPr>
        <p:txBody>
          <a:bodyPr wrap="square" rtlCol="0">
            <a:spAutoFit/>
          </a:bodyPr>
          <a:lstStyle/>
          <a:p>
            <a:pPr algn="ctr"/>
            <a:r>
              <a:rPr lang="en-GB" sz="3600" b="1">
                <a:solidFill>
                  <a:srgbClr val="00BEB4"/>
                </a:solidFill>
                <a:latin typeface="Verdana" panose="020B0604030504040204" pitchFamily="34" charset="0"/>
                <a:ea typeface="Verdana" panose="020B0604030504040204" pitchFamily="34" charset="0"/>
              </a:rPr>
              <a:t>Activity 2: Book Trailers </a:t>
            </a:r>
          </a:p>
        </p:txBody>
      </p:sp>
    </p:spTree>
    <p:extLst>
      <p:ext uri="{BB962C8B-B14F-4D97-AF65-F5344CB8AC3E}">
        <p14:creationId xmlns:p14="http://schemas.microsoft.com/office/powerpoint/2010/main" val="1335534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674913" y="1279738"/>
            <a:ext cx="6600842" cy="1938992"/>
          </a:xfrm>
          <a:prstGeom prst="rect">
            <a:avLst/>
          </a:prstGeom>
          <a:noFill/>
        </p:spPr>
        <p:txBody>
          <a:bodyPr wrap="square" rtlCol="0">
            <a:spAutoFit/>
          </a:bodyPr>
          <a:lstStyle/>
          <a:p>
            <a:pPr>
              <a:spcBef>
                <a:spcPts val="600"/>
              </a:spcBef>
              <a:spcAft>
                <a:spcPts val="600"/>
              </a:spcAft>
            </a:pPr>
            <a:r>
              <a:rPr lang="en-US" sz="2400">
                <a:latin typeface="Verdana"/>
                <a:cs typeface="Verdana"/>
              </a:rPr>
              <a:t>How do authors and publishers get people interested in reading their books?</a:t>
            </a:r>
            <a:br>
              <a:rPr lang="en-US" sz="2400">
                <a:latin typeface="Verdana"/>
                <a:cs typeface="Verdana"/>
              </a:rPr>
            </a:br>
            <a:br>
              <a:rPr lang="en-US" sz="2400">
                <a:latin typeface="Verdana"/>
                <a:cs typeface="Verdana"/>
              </a:rPr>
            </a:br>
            <a:r>
              <a:rPr lang="en-US" sz="2400">
                <a:latin typeface="Verdana"/>
                <a:cs typeface="Verdana"/>
              </a:rPr>
              <a:t>How do filmmakers get people to go </a:t>
            </a:r>
            <a:br>
              <a:rPr lang="en-US" sz="2400">
                <a:latin typeface="Verdana"/>
                <a:cs typeface="Verdana"/>
              </a:rPr>
            </a:br>
            <a:r>
              <a:rPr lang="en-US" sz="2400">
                <a:latin typeface="Verdana"/>
                <a:cs typeface="Verdana"/>
              </a:rPr>
              <a:t>and watch their films?</a:t>
            </a:r>
            <a:endParaRPr lang="en-US" sz="2400"/>
          </a:p>
        </p:txBody>
      </p:sp>
      <p:sp>
        <p:nvSpPr>
          <p:cNvPr id="5" name="TextBox 4">
            <a:extLst>
              <a:ext uri="{FF2B5EF4-FFF2-40B4-BE49-F238E27FC236}">
                <a16:creationId xmlns:a16="http://schemas.microsoft.com/office/drawing/2014/main" id="{0F80AF84-32C8-774A-9342-FB7A222726CC}"/>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Talk about it, think about it</a:t>
            </a:r>
          </a:p>
        </p:txBody>
      </p:sp>
    </p:spTree>
    <p:extLst>
      <p:ext uri="{BB962C8B-B14F-4D97-AF65-F5344CB8AC3E}">
        <p14:creationId xmlns:p14="http://schemas.microsoft.com/office/powerpoint/2010/main" val="259886864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74913" y="1361210"/>
            <a:ext cx="8888635" cy="3189276"/>
          </a:xfrm>
        </p:spPr>
        <p:txBody>
          <a:bodyPr>
            <a:noAutofit/>
          </a:bodyPr>
          <a:lstStyle/>
          <a:p>
            <a:pPr marL="0" indent="0" defTabSz="914400">
              <a:spcBef>
                <a:spcPts val="600"/>
              </a:spcBef>
              <a:spcAft>
                <a:spcPts val="600"/>
              </a:spcAft>
              <a:buNone/>
              <a:defRPr/>
            </a:pPr>
            <a:r>
              <a:rPr lang="en-GB" sz="2400">
                <a:latin typeface="Verdana" charset="0"/>
                <a:ea typeface="Verdana" charset="0"/>
                <a:cs typeface="Verdana" charset="0"/>
              </a:rPr>
              <a:t>1. What information does the trailer give you about the </a:t>
            </a:r>
          </a:p>
          <a:p>
            <a:pPr defTabSz="914400">
              <a:spcBef>
                <a:spcPts val="600"/>
              </a:spcBef>
              <a:spcAft>
                <a:spcPts val="600"/>
              </a:spcAft>
            </a:pPr>
            <a:r>
              <a:rPr lang="en-GB" sz="2400">
                <a:latin typeface="Verdana" charset="0"/>
                <a:ea typeface="Verdana" charset="0"/>
                <a:cs typeface="Verdana" charset="0"/>
              </a:rPr>
              <a:t>story?</a:t>
            </a:r>
          </a:p>
          <a:p>
            <a:pPr defTabSz="914400">
              <a:spcBef>
                <a:spcPts val="600"/>
              </a:spcBef>
              <a:spcAft>
                <a:spcPts val="600"/>
              </a:spcAft>
            </a:pPr>
            <a:r>
              <a:rPr lang="en-GB" sz="2400">
                <a:latin typeface="Verdana" charset="0"/>
                <a:ea typeface="Verdana" charset="0"/>
                <a:cs typeface="Verdana" charset="0"/>
              </a:rPr>
              <a:t>setting?</a:t>
            </a:r>
          </a:p>
          <a:p>
            <a:pPr defTabSz="914400">
              <a:spcBef>
                <a:spcPts val="600"/>
              </a:spcBef>
              <a:spcAft>
                <a:spcPts val="600"/>
              </a:spcAft>
            </a:pPr>
            <a:r>
              <a:rPr lang="en-GB" sz="2400">
                <a:latin typeface="Verdana" charset="0"/>
                <a:ea typeface="Verdana" charset="0"/>
                <a:cs typeface="Verdana" charset="0"/>
              </a:rPr>
              <a:t>character?</a:t>
            </a:r>
          </a:p>
          <a:p>
            <a:pPr marL="0" indent="0" defTabSz="914400">
              <a:spcBef>
                <a:spcPts val="600"/>
              </a:spcBef>
              <a:spcAft>
                <a:spcPts val="600"/>
              </a:spcAft>
              <a:buNone/>
              <a:defRPr/>
            </a:pPr>
            <a:r>
              <a:rPr lang="en-GB" sz="2400">
                <a:latin typeface="Verdana" charset="0"/>
                <a:ea typeface="Verdana" charset="0"/>
                <a:cs typeface="Verdana" charset="0"/>
              </a:rPr>
              <a:t>2. Would you want to see this film in the cinema? </a:t>
            </a:r>
            <a:br>
              <a:rPr lang="en-GB" sz="2400">
                <a:latin typeface="Verdana" charset="0"/>
                <a:ea typeface="Verdana" charset="0"/>
                <a:cs typeface="Verdana" charset="0"/>
              </a:rPr>
            </a:br>
            <a:r>
              <a:rPr lang="en-GB" sz="2400">
                <a:latin typeface="Verdana" charset="0"/>
                <a:ea typeface="Verdana" charset="0"/>
                <a:cs typeface="Verdana" charset="0"/>
              </a:rPr>
              <a:t>Please give reasons for your answer.</a:t>
            </a:r>
          </a:p>
        </p:txBody>
      </p:sp>
      <p:sp>
        <p:nvSpPr>
          <p:cNvPr id="5" name="TextBox 4">
            <a:extLst>
              <a:ext uri="{FF2B5EF4-FFF2-40B4-BE49-F238E27FC236}">
                <a16:creationId xmlns:a16="http://schemas.microsoft.com/office/drawing/2014/main" id="{1D3404C9-DFAA-B54F-8D7C-3D1788F54757}"/>
              </a:ext>
            </a:extLst>
          </p:cNvPr>
          <p:cNvSpPr txBox="1"/>
          <p:nvPr/>
        </p:nvSpPr>
        <p:spPr>
          <a:xfrm>
            <a:off x="674913" y="435102"/>
            <a:ext cx="10975619"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Watch the following trailer very carefully</a:t>
            </a:r>
          </a:p>
        </p:txBody>
      </p:sp>
    </p:spTree>
    <p:extLst>
      <p:ext uri="{BB962C8B-B14F-4D97-AF65-F5344CB8AC3E}">
        <p14:creationId xmlns:p14="http://schemas.microsoft.com/office/powerpoint/2010/main" val="9996896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A screenshot of a cell phone&#10;&#10;Description automatically generated">
            <a:extLst>
              <a:ext uri="{FF2B5EF4-FFF2-40B4-BE49-F238E27FC236}">
                <a16:creationId xmlns:a16="http://schemas.microsoft.com/office/drawing/2014/main" id="{1B4A412C-10E2-BF41-B252-CEDFC55624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1235511">
            <a:off x="2042534" y="1173892"/>
            <a:ext cx="4002820" cy="2926533"/>
          </a:xfrm>
          <a:prstGeom prst="rect">
            <a:avLst/>
          </a:prstGeom>
        </p:spPr>
      </p:pic>
      <p:pic>
        <p:nvPicPr>
          <p:cNvPr id="13" name="Picture 12">
            <a:extLst>
              <a:ext uri="{FF2B5EF4-FFF2-40B4-BE49-F238E27FC236}">
                <a16:creationId xmlns:a16="http://schemas.microsoft.com/office/drawing/2014/main" id="{070A31AD-73AB-BE4B-83AB-89F8E0113FF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rot="255806">
            <a:off x="5806633" y="1233705"/>
            <a:ext cx="4077955" cy="2303971"/>
          </a:xfrm>
          <a:prstGeom prst="rect">
            <a:avLst/>
          </a:prstGeom>
        </p:spPr>
      </p:pic>
      <p:sp>
        <p:nvSpPr>
          <p:cNvPr id="2" name="Title 1">
            <a:extLst>
              <a:ext uri="{FF2B5EF4-FFF2-40B4-BE49-F238E27FC236}">
                <a16:creationId xmlns:a16="http://schemas.microsoft.com/office/drawing/2014/main" id="{20EE8535-C919-4757-B40C-F9746BB8A7E5}"/>
              </a:ext>
            </a:extLst>
          </p:cNvPr>
          <p:cNvSpPr>
            <a:spLocks noGrp="1"/>
          </p:cNvSpPr>
          <p:nvPr>
            <p:ph type="title"/>
          </p:nvPr>
        </p:nvSpPr>
        <p:spPr/>
        <p:txBody>
          <a:bodyPr/>
          <a:lstStyle/>
          <a:p>
            <a:r>
              <a:rPr lang="en-GB" sz="3600" b="1">
                <a:solidFill>
                  <a:srgbClr val="00BEB4"/>
                </a:solidFill>
                <a:latin typeface="Verdana" panose="020B0604030504040204" pitchFamily="34" charset="0"/>
                <a:ea typeface="Verdana" panose="020B0604030504040204" pitchFamily="34" charset="0"/>
              </a:rPr>
              <a:t>Activity 1: Vlog Review </a:t>
            </a:r>
          </a:p>
        </p:txBody>
      </p:sp>
      <p:pic>
        <p:nvPicPr>
          <p:cNvPr id="12" name="Picture 11">
            <a:extLst>
              <a:ext uri="{FF2B5EF4-FFF2-40B4-BE49-F238E27FC236}">
                <a16:creationId xmlns:a16="http://schemas.microsoft.com/office/drawing/2014/main" id="{A8DE5E28-8E4D-C94B-AE59-DD3509324F6C}"/>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rot="315293">
            <a:off x="1961785" y="3153436"/>
            <a:ext cx="4607479" cy="2593235"/>
          </a:xfrm>
          <a:prstGeom prst="rect">
            <a:avLst/>
          </a:prstGeom>
        </p:spPr>
      </p:pic>
      <p:pic>
        <p:nvPicPr>
          <p:cNvPr id="10" name="Content Placeholder 3">
            <a:extLst>
              <a:ext uri="{FF2B5EF4-FFF2-40B4-BE49-F238E27FC236}">
                <a16:creationId xmlns:a16="http://schemas.microsoft.com/office/drawing/2014/main" id="{A2A4558F-71C4-45D2-9FD4-35424387BAED}"/>
              </a:ext>
            </a:extLst>
          </p:cNvPr>
          <p:cNvPicPr>
            <a:picLocks noGrp="1" noChangeAspect="1"/>
          </p:cNvPicPr>
          <p:nvPr>
            <p:ph sz="half" idx="1"/>
          </p:nvPr>
        </p:nvPicPr>
        <p:blipFill rotWithShape="1">
          <a:blip r:embed="rId6" cstate="email">
            <a:extLst>
              <a:ext uri="{28A0092B-C50C-407E-A947-70E740481C1C}">
                <a14:useLocalDpi xmlns:a14="http://schemas.microsoft.com/office/drawing/2010/main"/>
              </a:ext>
            </a:extLst>
          </a:blip>
          <a:srcRect/>
          <a:stretch/>
        </p:blipFill>
        <p:spPr>
          <a:xfrm rot="21349263">
            <a:off x="5373038" y="3398111"/>
            <a:ext cx="4225239" cy="2403347"/>
          </a:xfrm>
        </p:spPr>
      </p:pic>
    </p:spTree>
    <p:extLst>
      <p:ext uri="{BB962C8B-B14F-4D97-AF65-F5344CB8AC3E}">
        <p14:creationId xmlns:p14="http://schemas.microsoft.com/office/powerpoint/2010/main" val="266320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99" name="Shape 99"/>
          <p:cNvSpPr/>
          <p:nvPr/>
        </p:nvSpPr>
        <p:spPr>
          <a:xfrm>
            <a:off x="5790464" y="5703879"/>
            <a:ext cx="3679281" cy="21544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1100">
                <a:solidFill>
                  <a:srgbClr val="FFFFFF"/>
                </a:solidFill>
                <a:latin typeface="Verdana"/>
                <a:ea typeface="Verdana"/>
                <a:cs typeface="Verdana"/>
                <a:sym typeface="Verdana"/>
              </a:defRPr>
            </a:lvl1pPr>
          </a:lstStyle>
          <a:p>
            <a:pPr lvl="0" algn="r">
              <a:defRPr sz="1800">
                <a:solidFill>
                  <a:srgbClr val="000000"/>
                </a:solidFill>
              </a:defRPr>
            </a:pPr>
            <a:r>
              <a:rPr lang="en-GB" sz="800" i="1">
                <a:solidFill>
                  <a:schemeClr val="bg1"/>
                </a:solidFill>
              </a:rPr>
              <a:t>Paddington</a:t>
            </a:r>
            <a:r>
              <a:rPr lang="en-GB" sz="800">
                <a:solidFill>
                  <a:schemeClr val="bg1"/>
                </a:solidFill>
              </a:rPr>
              <a:t> 2 copyright Studio Canal (2017) </a:t>
            </a:r>
            <a:r>
              <a:rPr sz="800">
                <a:solidFill>
                  <a:schemeClr val="bg1"/>
                </a:solidFill>
              </a:rPr>
              <a:t>All rights reserved</a:t>
            </a:r>
          </a:p>
        </p:txBody>
      </p:sp>
      <p:pic>
        <p:nvPicPr>
          <p:cNvPr id="2" name="Paddington Bear FINAL TRAIL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679643" y="1116165"/>
            <a:ext cx="6832714" cy="3843402"/>
          </a:xfrm>
          <a:prstGeom prst="rect">
            <a:avLst/>
          </a:prstGeom>
        </p:spPr>
      </p:pic>
      <p:sp>
        <p:nvSpPr>
          <p:cNvPr id="8" name="TextBox 7"/>
          <p:cNvSpPr txBox="1"/>
          <p:nvPr/>
        </p:nvSpPr>
        <p:spPr>
          <a:xfrm>
            <a:off x="1524000" y="418014"/>
            <a:ext cx="9144000" cy="400110"/>
          </a:xfrm>
          <a:prstGeom prst="rect">
            <a:avLst/>
          </a:prstGeom>
          <a:noFill/>
        </p:spPr>
        <p:txBody>
          <a:bodyPr wrap="square" rtlCol="0">
            <a:spAutoFit/>
          </a:bodyPr>
          <a:lstStyle/>
          <a:p>
            <a:pPr algn="ctr"/>
            <a:r>
              <a:rPr lang="en-GB" sz="2000" b="1">
                <a:solidFill>
                  <a:srgbClr val="00BEB4"/>
                </a:solidFill>
                <a:latin typeface="Verdana" charset="0"/>
                <a:ea typeface="Verdana" charset="0"/>
                <a:cs typeface="Verdana" charset="0"/>
              </a:rPr>
              <a:t>Paddington 2 film trailer</a:t>
            </a:r>
            <a:endParaRPr lang="en-GB" sz="2000" b="1" i="1">
              <a:solidFill>
                <a:srgbClr val="00BEB4"/>
              </a:solidFill>
              <a:latin typeface="Verdana" charset="0"/>
              <a:ea typeface="Verdana" charset="0"/>
              <a:cs typeface="Verdana" charset="0"/>
            </a:endParaRPr>
          </a:p>
        </p:txBody>
      </p:sp>
    </p:spTree>
    <p:extLst>
      <p:ext uri="{BB962C8B-B14F-4D97-AF65-F5344CB8AC3E}">
        <p14:creationId xmlns:p14="http://schemas.microsoft.com/office/powerpoint/2010/main" val="2404884893"/>
      </p:ext>
    </p:extLst>
  </p:cSld>
  <p:clrMapOvr>
    <a:masterClrMapping/>
  </p:clrMapOvr>
  <p:transition spd="slow">
    <p:push dir="u"/>
  </p:transition>
  <p:timing>
    <p:tnLst>
      <p:par>
        <p:cTn id="1" dur="indefinite" restart="never" fill="hold"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96B4F9C-164A-44B1-B207-8BBDEDCAFFDA}"/>
              </a:ext>
            </a:extLst>
          </p:cNvPr>
          <p:cNvSpPr txBox="1">
            <a:spLocks/>
          </p:cNvSpPr>
          <p:nvPr/>
        </p:nvSpPr>
        <p:spPr>
          <a:xfrm>
            <a:off x="674913" y="1361209"/>
            <a:ext cx="7812156" cy="413558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a:spcBef>
                <a:spcPts val="0"/>
              </a:spcBef>
              <a:defRPr/>
            </a:pPr>
            <a:r>
              <a:rPr lang="en-GB" sz="2400">
                <a:latin typeface="Verdana" charset="0"/>
                <a:ea typeface="Verdana" charset="0"/>
                <a:cs typeface="Verdana" charset="0"/>
              </a:rPr>
              <a:t>Take note about how is the trailer structured to encourage you to want to see the film?</a:t>
            </a:r>
          </a:p>
          <a:p>
            <a:pPr defTabSz="914400">
              <a:spcBef>
                <a:spcPts val="0"/>
              </a:spcBef>
              <a:defRPr/>
            </a:pPr>
            <a:endParaRPr lang="en-GB" sz="2400">
              <a:latin typeface="Verdana" charset="0"/>
              <a:ea typeface="Verdana" charset="0"/>
              <a:cs typeface="Verdana" charset="0"/>
            </a:endParaRPr>
          </a:p>
          <a:p>
            <a:pPr defTabSz="914400">
              <a:spcBef>
                <a:spcPts val="0"/>
              </a:spcBef>
              <a:defRPr/>
            </a:pPr>
            <a:r>
              <a:rPr lang="en-GB" sz="2400">
                <a:latin typeface="Verdana" charset="0"/>
                <a:ea typeface="Verdana" charset="0"/>
                <a:cs typeface="Verdana" charset="0"/>
              </a:rPr>
              <a:t>Fill in what you see and hear in the middle column on the</a:t>
            </a:r>
            <a:r>
              <a:rPr lang="en-GB" sz="2400" b="1">
                <a:latin typeface="Verdana" charset="0"/>
                <a:ea typeface="Verdana" charset="0"/>
                <a:cs typeface="Verdana" charset="0"/>
              </a:rPr>
              <a:t> Film trailer structure </a:t>
            </a:r>
            <a:r>
              <a:rPr lang="en-GB" sz="2400">
                <a:latin typeface="Verdana" charset="0"/>
                <a:ea typeface="Verdana" charset="0"/>
                <a:cs typeface="Verdana" charset="0"/>
              </a:rPr>
              <a:t>activity sheet (next slide)</a:t>
            </a:r>
          </a:p>
          <a:p>
            <a:pPr defTabSz="914400">
              <a:spcBef>
                <a:spcPts val="0"/>
              </a:spcBef>
              <a:defRPr/>
            </a:pPr>
            <a:endParaRPr lang="en-GB" sz="2400">
              <a:latin typeface="Verdana" charset="0"/>
              <a:ea typeface="Verdana" charset="0"/>
              <a:cs typeface="Verdana" charset="0"/>
            </a:endParaRPr>
          </a:p>
          <a:p>
            <a:pPr defTabSz="914400">
              <a:spcBef>
                <a:spcPts val="0"/>
              </a:spcBef>
              <a:defRPr/>
            </a:pPr>
            <a:r>
              <a:rPr lang="en-GB" sz="2400">
                <a:latin typeface="Verdana" charset="0"/>
                <a:ea typeface="Verdana" charset="0"/>
                <a:cs typeface="Verdana" charset="0"/>
              </a:rPr>
              <a:t>What changes would have to be made to produce a book trailer? </a:t>
            </a:r>
          </a:p>
        </p:txBody>
      </p:sp>
      <p:sp>
        <p:nvSpPr>
          <p:cNvPr id="6" name="TextBox 5">
            <a:extLst>
              <a:ext uri="{FF2B5EF4-FFF2-40B4-BE49-F238E27FC236}">
                <a16:creationId xmlns:a16="http://schemas.microsoft.com/office/drawing/2014/main" id="{FDB9AECD-5A9F-D349-9943-6F6CE4AF274C}"/>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Watch the trailer again</a:t>
            </a:r>
          </a:p>
        </p:txBody>
      </p:sp>
    </p:spTree>
    <p:extLst>
      <p:ext uri="{BB962C8B-B14F-4D97-AF65-F5344CB8AC3E}">
        <p14:creationId xmlns:p14="http://schemas.microsoft.com/office/powerpoint/2010/main" val="2249971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E05939AF-BC60-EE43-B1FA-938BDB4191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29343" y="-126160"/>
            <a:ext cx="6528871" cy="6605681"/>
          </a:xfrm>
          <a:prstGeom prst="rect">
            <a:avLst/>
          </a:prstGeom>
        </p:spPr>
      </p:pic>
    </p:spTree>
    <p:extLst>
      <p:ext uri="{BB962C8B-B14F-4D97-AF65-F5344CB8AC3E}">
        <p14:creationId xmlns:p14="http://schemas.microsoft.com/office/powerpoint/2010/main" val="2891575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981199" y="591219"/>
            <a:ext cx="8329962" cy="400110"/>
          </a:xfrm>
          <a:prstGeom prst="rect">
            <a:avLst/>
          </a:prstGeom>
          <a:noFill/>
        </p:spPr>
        <p:txBody>
          <a:bodyPr wrap="square" rtlCol="0">
            <a:spAutoFit/>
          </a:bodyPr>
          <a:lstStyle/>
          <a:p>
            <a:pPr algn="ctr"/>
            <a:r>
              <a:rPr lang="en-US" sz="2000" b="1">
                <a:solidFill>
                  <a:srgbClr val="00BEB4"/>
                </a:solidFill>
                <a:latin typeface="Verdana" charset="0"/>
                <a:ea typeface="Verdana" charset="0"/>
                <a:cs typeface="Verdana" charset="0"/>
              </a:rPr>
              <a:t>Student made book trailer example</a:t>
            </a:r>
          </a:p>
        </p:txBody>
      </p:sp>
      <p:pic>
        <p:nvPicPr>
          <p:cNvPr id="3" name="GONE TRAILER SCOTSTOUN PRIMARY P6B">
            <a:hlinkClick r:id="" action="ppaction://media"/>
            <a:extLst>
              <a:ext uri="{FF2B5EF4-FFF2-40B4-BE49-F238E27FC236}">
                <a16:creationId xmlns:a16="http://schemas.microsoft.com/office/drawing/2014/main" id="{5F2C8577-8B40-4957-A3A6-030E38162CB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646947" y="1114112"/>
            <a:ext cx="6898105" cy="3880184"/>
          </a:xfrm>
          <a:prstGeom prst="rect">
            <a:avLst/>
          </a:prstGeom>
        </p:spPr>
      </p:pic>
    </p:spTree>
    <p:extLst>
      <p:ext uri="{BB962C8B-B14F-4D97-AF65-F5344CB8AC3E}">
        <p14:creationId xmlns:p14="http://schemas.microsoft.com/office/powerpoint/2010/main" val="210274582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744978" y="1377742"/>
            <a:ext cx="3354384" cy="3930392"/>
          </a:xfrm>
        </p:spPr>
        <p:txBody>
          <a:bodyPr anchor="t">
            <a:normAutofit/>
          </a:bodyPr>
          <a:lstStyle/>
          <a:p>
            <a:pPr marL="0" indent="0" defTabSz="914400">
              <a:lnSpc>
                <a:spcPts val="2400"/>
              </a:lnSpc>
              <a:spcBef>
                <a:spcPts val="0"/>
              </a:spcBef>
              <a:spcAft>
                <a:spcPts val="600"/>
              </a:spcAft>
              <a:buNone/>
              <a:defRPr/>
            </a:pPr>
            <a:r>
              <a:rPr lang="en-GB" sz="2000">
                <a:latin typeface="Verdana" charset="0"/>
                <a:ea typeface="Verdana" charset="0"/>
                <a:cs typeface="Verdana" charset="0"/>
              </a:rPr>
              <a:t>Fill in the ‘ideas for your own book trailer’ column on your copy of the </a:t>
            </a:r>
            <a:r>
              <a:rPr lang="en-GB" sz="2000" b="1">
                <a:latin typeface="Verdana" charset="0"/>
                <a:ea typeface="Verdana" charset="0"/>
                <a:cs typeface="Verdana" charset="0"/>
              </a:rPr>
              <a:t>Film trailer structure </a:t>
            </a:r>
            <a:r>
              <a:rPr lang="en-GB" sz="2000">
                <a:latin typeface="Verdana" charset="0"/>
                <a:ea typeface="Verdana" charset="0"/>
                <a:cs typeface="Verdana" charset="0"/>
              </a:rPr>
              <a:t>activity sheet.</a:t>
            </a:r>
          </a:p>
          <a:p>
            <a:pPr marL="0" indent="0" defTabSz="914400">
              <a:lnSpc>
                <a:spcPts val="2400"/>
              </a:lnSpc>
              <a:spcBef>
                <a:spcPts val="0"/>
              </a:spcBef>
              <a:spcAft>
                <a:spcPts val="600"/>
              </a:spcAft>
              <a:buNone/>
              <a:defRPr/>
            </a:pPr>
            <a:endParaRPr lang="en-GB" sz="2000">
              <a:latin typeface="Verdana" charset="0"/>
              <a:ea typeface="Verdana" charset="0"/>
              <a:cs typeface="Verdana" charset="0"/>
            </a:endParaRPr>
          </a:p>
          <a:p>
            <a:pPr marL="0" indent="0" defTabSz="914400">
              <a:lnSpc>
                <a:spcPts val="2400"/>
              </a:lnSpc>
              <a:spcBef>
                <a:spcPts val="0"/>
              </a:spcBef>
              <a:spcAft>
                <a:spcPts val="600"/>
              </a:spcAft>
              <a:buNone/>
              <a:defRPr/>
            </a:pPr>
            <a:r>
              <a:rPr lang="en-GB" sz="2000">
                <a:latin typeface="Verdana"/>
                <a:ea typeface="Verdana"/>
                <a:cs typeface="Verdana" charset="0"/>
              </a:rPr>
              <a:t>You can also create a storyboard (</a:t>
            </a:r>
            <a:r>
              <a:rPr lang="en-GB" sz="2000" b="1">
                <a:latin typeface="Verdana"/>
                <a:ea typeface="Verdana"/>
                <a:cs typeface="Verdana" charset="0"/>
              </a:rPr>
              <a:t>on the next slide</a:t>
            </a:r>
            <a:r>
              <a:rPr lang="en-GB" sz="2000">
                <a:latin typeface="Verdana"/>
                <a:ea typeface="Verdana"/>
                <a:cs typeface="Verdana" charset="0"/>
              </a:rPr>
              <a:t>)  to remind you of your shots when you film your trailer. </a:t>
            </a:r>
            <a:endParaRPr lang="en-GB" sz="2000">
              <a:latin typeface="Verdana" charset="0"/>
              <a:ea typeface="Verdana" charset="0"/>
              <a:cs typeface="Verdana" charset="0"/>
            </a:endParaRPr>
          </a:p>
        </p:txBody>
      </p:sp>
      <p:sp>
        <p:nvSpPr>
          <p:cNvPr id="9" name="TextBox 8">
            <a:extLst>
              <a:ext uri="{FF2B5EF4-FFF2-40B4-BE49-F238E27FC236}">
                <a16:creationId xmlns:a16="http://schemas.microsoft.com/office/drawing/2014/main" id="{B9E71A90-C106-7345-A9EB-AD4899979BD8}"/>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Planning your book trailer</a:t>
            </a:r>
          </a:p>
        </p:txBody>
      </p:sp>
      <p:pic>
        <p:nvPicPr>
          <p:cNvPr id="10" name="Picture 9">
            <a:extLst>
              <a:ext uri="{FF2B5EF4-FFF2-40B4-BE49-F238E27FC236}">
                <a16:creationId xmlns:a16="http://schemas.microsoft.com/office/drawing/2014/main" id="{CEBF292F-6924-7243-B5D6-F48CF2739DF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rot="283649">
            <a:off x="7789933" y="877371"/>
            <a:ext cx="3065591" cy="4247016"/>
          </a:xfrm>
          <a:prstGeom prst="rect">
            <a:avLst/>
          </a:prstGeom>
        </p:spPr>
      </p:pic>
      <p:pic>
        <p:nvPicPr>
          <p:cNvPr id="3" name="Picture 2">
            <a:extLst>
              <a:ext uri="{FF2B5EF4-FFF2-40B4-BE49-F238E27FC236}">
                <a16:creationId xmlns:a16="http://schemas.microsoft.com/office/drawing/2014/main" id="{D10B4A45-9C5B-E84D-B227-D349B921D9BA}"/>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rot="21407782">
            <a:off x="5862441" y="3275995"/>
            <a:ext cx="4000061" cy="2901278"/>
          </a:xfrm>
          <a:prstGeom prst="rect">
            <a:avLst/>
          </a:prstGeom>
        </p:spPr>
      </p:pic>
    </p:spTree>
    <p:extLst>
      <p:ext uri="{BB962C8B-B14F-4D97-AF65-F5344CB8AC3E}">
        <p14:creationId xmlns:p14="http://schemas.microsoft.com/office/powerpoint/2010/main" val="16614245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2FA5CD-FAFC-0E45-98F3-BDB4BE64C69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32012" y="0"/>
            <a:ext cx="10152529" cy="6580342"/>
          </a:xfrm>
          <a:prstGeom prst="rect">
            <a:avLst/>
          </a:prstGeom>
        </p:spPr>
      </p:pic>
    </p:spTree>
    <p:extLst>
      <p:ext uri="{BB962C8B-B14F-4D97-AF65-F5344CB8AC3E}">
        <p14:creationId xmlns:p14="http://schemas.microsoft.com/office/powerpoint/2010/main" val="272972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D1F155-8B32-5A4B-9D4C-4A338B05943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10988" y="0"/>
            <a:ext cx="10519279" cy="6683188"/>
          </a:xfrm>
          <a:prstGeom prst="rect">
            <a:avLst/>
          </a:prstGeom>
        </p:spPr>
      </p:pic>
    </p:spTree>
    <p:extLst>
      <p:ext uri="{BB962C8B-B14F-4D97-AF65-F5344CB8AC3E}">
        <p14:creationId xmlns:p14="http://schemas.microsoft.com/office/powerpoint/2010/main" val="232895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TextBox 5"/>
          <p:cNvSpPr txBox="1">
            <a:spLocks noChangeArrowheads="1"/>
          </p:cNvSpPr>
          <p:nvPr/>
        </p:nvSpPr>
        <p:spPr bwMode="auto">
          <a:xfrm>
            <a:off x="1774825" y="404813"/>
            <a:ext cx="8713788" cy="10772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3200" b="1">
              <a:solidFill>
                <a:srgbClr val="770079"/>
              </a:solidFill>
              <a:latin typeface="Verdana" charset="0"/>
              <a:cs typeface="Verdana" charset="0"/>
            </a:endParaRPr>
          </a:p>
          <a:p>
            <a:pPr eaLnBrk="1" hangingPunct="1">
              <a:defRPr/>
            </a:pPr>
            <a:r>
              <a:rPr lang="en-US" sz="3200" b="1">
                <a:solidFill>
                  <a:srgbClr val="770079"/>
                </a:solidFill>
                <a:latin typeface="Verdana" charset="0"/>
                <a:cs typeface="Verdana" charset="0"/>
              </a:rPr>
              <a:t> </a:t>
            </a:r>
          </a:p>
        </p:txBody>
      </p:sp>
      <p:sp>
        <p:nvSpPr>
          <p:cNvPr id="2" name="TextBox 1"/>
          <p:cNvSpPr txBox="1"/>
          <p:nvPr/>
        </p:nvSpPr>
        <p:spPr>
          <a:xfrm>
            <a:off x="717943" y="1139496"/>
            <a:ext cx="6922826" cy="707886"/>
          </a:xfrm>
          <a:prstGeom prst="rect">
            <a:avLst/>
          </a:prstGeom>
          <a:noFill/>
        </p:spPr>
        <p:txBody>
          <a:bodyPr wrap="square" rtlCol="0">
            <a:spAutoFit/>
          </a:bodyPr>
          <a:lstStyle/>
          <a:p>
            <a:pPr>
              <a:lnSpc>
                <a:spcPts val="2400"/>
              </a:lnSpc>
              <a:spcBef>
                <a:spcPts val="600"/>
              </a:spcBef>
              <a:spcAft>
                <a:spcPts val="600"/>
              </a:spcAft>
            </a:pPr>
            <a:r>
              <a:rPr lang="en-GB" sz="2000">
                <a:latin typeface="Verdana" panose="020B0604030504040204" pitchFamily="34" charset="0"/>
                <a:ea typeface="Verdana" panose="020B0604030504040204" pitchFamily="34" charset="0"/>
                <a:cs typeface="Verdana" panose="020B0604030504040204" pitchFamily="34" charset="0"/>
              </a:rPr>
              <a:t>A review is an opinion that comments on how good or bad a book, film, play, or other work of art is. </a:t>
            </a:r>
          </a:p>
        </p:txBody>
      </p:sp>
      <p:sp>
        <p:nvSpPr>
          <p:cNvPr id="10" name="Rectangle 9"/>
          <p:cNvSpPr/>
          <p:nvPr/>
        </p:nvSpPr>
        <p:spPr>
          <a:xfrm>
            <a:off x="717946" y="1977599"/>
            <a:ext cx="3482283" cy="4064318"/>
          </a:xfrm>
          <a:prstGeom prst="rect">
            <a:avLst/>
          </a:prstGeom>
        </p:spPr>
        <p:txBody>
          <a:bodyPr wrap="square">
            <a:spAutoFit/>
          </a:bodyPr>
          <a:lstStyle/>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Telling a friend</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Film review</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Book review</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TV programme review</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Game review</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Music review</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Theatre review</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Blog review</a:t>
            </a:r>
          </a:p>
          <a:p>
            <a:pPr marL="285750" indent="-285750">
              <a:lnSpc>
                <a:spcPts val="2400"/>
              </a:lnSpc>
              <a:spcBef>
                <a:spcPts val="600"/>
              </a:spcBef>
              <a:spcAft>
                <a:spcPts val="600"/>
              </a:spcAft>
              <a:buFont typeface="Arial" charset="0"/>
              <a:buChar char="•"/>
            </a:pPr>
            <a:r>
              <a:rPr lang="en-GB" sz="2000">
                <a:latin typeface="Verdana" panose="020B0604030504040204" pitchFamily="34" charset="0"/>
                <a:ea typeface="Verdana" panose="020B0604030504040204" pitchFamily="34" charset="0"/>
                <a:cs typeface="Verdana" panose="020B0604030504040204" pitchFamily="34" charset="0"/>
              </a:rPr>
              <a:t>Website review</a:t>
            </a:r>
          </a:p>
        </p:txBody>
      </p:sp>
      <p:grpSp>
        <p:nvGrpSpPr>
          <p:cNvPr id="6" name="Group 5"/>
          <p:cNvGrpSpPr/>
          <p:nvPr/>
        </p:nvGrpSpPr>
        <p:grpSpPr>
          <a:xfrm>
            <a:off x="7137415" y="1847382"/>
            <a:ext cx="3684778" cy="2798337"/>
            <a:chOff x="5087639" y="2411042"/>
            <a:chExt cx="3229567" cy="2229710"/>
          </a:xfrm>
        </p:grpSpPr>
        <p:sp>
          <p:nvSpPr>
            <p:cNvPr id="8" name="Cloud Callout 7"/>
            <p:cNvSpPr/>
            <p:nvPr/>
          </p:nvSpPr>
          <p:spPr>
            <a:xfrm>
              <a:off x="5087639" y="2411042"/>
              <a:ext cx="3229567" cy="2229710"/>
            </a:xfrm>
            <a:prstGeom prst="cloudCallout">
              <a:avLst>
                <a:gd name="adj1" fmla="val -97976"/>
                <a:gd name="adj2" fmla="val 8634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547138" y="2889066"/>
              <a:ext cx="2360036" cy="1200329"/>
            </a:xfrm>
            <a:prstGeom prst="rect">
              <a:avLst/>
            </a:prstGeom>
          </p:spPr>
          <p:txBody>
            <a:bodyPr wrap="square">
              <a:spAutoFit/>
            </a:bodyPr>
            <a:lstStyle/>
            <a:p>
              <a:pPr algn="ctr"/>
              <a:r>
                <a:rPr lang="en-GB" sz="2400">
                  <a:solidFill>
                    <a:srgbClr val="00BEB4"/>
                  </a:solidFill>
                  <a:latin typeface="Verdana" panose="020B0604030504040204" pitchFamily="34" charset="0"/>
                  <a:ea typeface="Verdana" panose="020B0604030504040204" pitchFamily="34" charset="0"/>
                  <a:cs typeface="Verdana" panose="020B0604030504040204" pitchFamily="34" charset="0"/>
                </a:rPr>
                <a:t>How many</a:t>
              </a:r>
            </a:p>
            <a:p>
              <a:pPr algn="ctr"/>
              <a:r>
                <a:rPr lang="en-GB" sz="2400">
                  <a:solidFill>
                    <a:srgbClr val="00BEB4"/>
                  </a:solidFill>
                  <a:latin typeface="Verdana" panose="020B0604030504040204" pitchFamily="34" charset="0"/>
                  <a:ea typeface="Verdana" panose="020B0604030504040204" pitchFamily="34" charset="0"/>
                  <a:cs typeface="Verdana" panose="020B0604030504040204" pitchFamily="34" charset="0"/>
                </a:rPr>
                <a:t>did you </a:t>
              </a:r>
            </a:p>
            <a:p>
              <a:pPr algn="ctr"/>
              <a:r>
                <a:rPr lang="en-GB" sz="2400">
                  <a:solidFill>
                    <a:srgbClr val="00BEB4"/>
                  </a:solidFill>
                  <a:latin typeface="Verdana" panose="020B0604030504040204" pitchFamily="34" charset="0"/>
                  <a:ea typeface="Verdana" panose="020B0604030504040204" pitchFamily="34" charset="0"/>
                  <a:cs typeface="Verdana" panose="020B0604030504040204" pitchFamily="34" charset="0"/>
                </a:rPr>
                <a:t>think of?</a:t>
              </a:r>
            </a:p>
          </p:txBody>
        </p:sp>
      </p:grpSp>
      <p:sp>
        <p:nvSpPr>
          <p:cNvPr id="3" name="TextBox 2"/>
          <p:cNvSpPr txBox="1"/>
          <p:nvPr/>
        </p:nvSpPr>
        <p:spPr>
          <a:xfrm>
            <a:off x="674914" y="435102"/>
            <a:ext cx="5421086"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What is a review?</a:t>
            </a:r>
          </a:p>
        </p:txBody>
      </p:sp>
    </p:spTree>
    <p:extLst>
      <p:ext uri="{BB962C8B-B14F-4D97-AF65-F5344CB8AC3E}">
        <p14:creationId xmlns:p14="http://schemas.microsoft.com/office/powerpoint/2010/main" val="5935077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par>
                                <p:cTn id="39" presetID="1" presetClass="entr" presetSubtype="0" fill="hold" nodeType="withEffect">
                                  <p:stCondLst>
                                    <p:cond delay="50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 name="Film 2016 Critic Danny Leigh Gives Us His Top Reviewing Tips">
            <a:hlinkClick r:id="" action="ppaction://media"/>
          </p:cNvPr>
          <p:cNvPicPr>
            <a:picLocks noChangeAspect="1"/>
          </p:cNvPicPr>
          <p:nvPr>
            <a:videoFile r:link="rId1"/>
            <p:extLst>
              <p:ext uri="{DAA4B4D4-6D71-4841-9C94-3DE7FCFB9230}">
                <p14:media xmlns:p14="http://schemas.microsoft.com/office/powerpoint/2010/main" r:embed="rId2">
                  <p14:trim st="19297" end="20678.9999"/>
                </p14:media>
              </p:ext>
            </p:extLst>
          </p:nvPr>
        </p:nvPicPr>
        <p:blipFill>
          <a:blip r:embed="rId6"/>
          <a:stretch>
            <a:fillRect/>
          </a:stretch>
        </p:blipFill>
        <p:spPr>
          <a:xfrm>
            <a:off x="2777862" y="1172584"/>
            <a:ext cx="6636275" cy="3732904"/>
          </a:xfrm>
          <a:prstGeom prst="rect">
            <a:avLst/>
          </a:prstGeom>
        </p:spPr>
      </p:pic>
      <p:sp>
        <p:nvSpPr>
          <p:cNvPr id="8" name="TextBox 7"/>
          <p:cNvSpPr txBox="1"/>
          <p:nvPr/>
        </p:nvSpPr>
        <p:spPr>
          <a:xfrm>
            <a:off x="1099456" y="428772"/>
            <a:ext cx="9993086" cy="523220"/>
          </a:xfrm>
          <a:prstGeom prst="rect">
            <a:avLst/>
          </a:prstGeom>
          <a:noFill/>
        </p:spPr>
        <p:txBody>
          <a:bodyPr wrap="square" rtlCol="0" anchor="t">
            <a:spAutoFit/>
          </a:bodyPr>
          <a:lstStyle/>
          <a:p>
            <a:pPr algn="ctr"/>
            <a:r>
              <a:rPr lang="en-GB" sz="2800" b="1">
                <a:solidFill>
                  <a:srgbClr val="00BEB4"/>
                </a:solidFill>
                <a:latin typeface="Verdana"/>
                <a:ea typeface="Verdana"/>
                <a:cs typeface="Verdana"/>
              </a:rPr>
              <a:t>What are Danny Leigh’s top review writing tips?</a:t>
            </a:r>
            <a:endParaRPr lang="en-GB" sz="2800" b="1" i="1">
              <a:solidFill>
                <a:srgbClr val="00BEB4"/>
              </a:solidFill>
              <a:latin typeface="Verdana"/>
              <a:ea typeface="Verdana"/>
              <a:cs typeface="Verdana"/>
            </a:endParaRPr>
          </a:p>
        </p:txBody>
      </p:sp>
    </p:spTree>
    <p:extLst>
      <p:ext uri="{BB962C8B-B14F-4D97-AF65-F5344CB8AC3E}">
        <p14:creationId xmlns:p14="http://schemas.microsoft.com/office/powerpoint/2010/main" val="335082697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ext Box 30"/>
          <p:cNvSpPr txBox="1"/>
          <p:nvPr/>
        </p:nvSpPr>
        <p:spPr>
          <a:xfrm>
            <a:off x="674913" y="1665829"/>
            <a:ext cx="10319401" cy="4305378"/>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457200" indent="-457200">
              <a:spcBef>
                <a:spcPts val="600"/>
              </a:spcBef>
              <a:spcAft>
                <a:spcPts val="600"/>
              </a:spcAft>
              <a:buFont typeface="+mj-lt"/>
              <a:buAutoNum type="arabicPeriod"/>
              <a:tabLst>
                <a:tab pos="1804670" algn="l"/>
              </a:tabLst>
            </a:pPr>
            <a:r>
              <a:rPr lang="en-GB" sz="2400">
                <a:solidFill>
                  <a:srgbClr val="00BEB4"/>
                </a:solidFill>
                <a:latin typeface="Verdana" panose="020B0604030504040204" pitchFamily="34" charset="0"/>
                <a:ea typeface="MS PGothic" panose="020B0600070205080204" pitchFamily="34" charset="-128"/>
                <a:cs typeface="Verdana" panose="020B0604030504040204" pitchFamily="34" charset="0"/>
              </a:rPr>
              <a:t>Be original </a:t>
            </a:r>
          </a:p>
          <a:p>
            <a:pPr marL="457200" indent="-457200">
              <a:spcBef>
                <a:spcPts val="600"/>
              </a:spcBef>
              <a:spcAft>
                <a:spcPts val="600"/>
              </a:spcAft>
              <a:buFont typeface="+mj-lt"/>
              <a:buAutoNum type="arabicPeriod"/>
              <a:tabLst>
                <a:tab pos="1804670" algn="l"/>
              </a:tabLst>
            </a:pPr>
            <a:r>
              <a:rPr lang="en-GB" sz="2400">
                <a:solidFill>
                  <a:srgbClr val="00BEB4"/>
                </a:solidFill>
                <a:latin typeface="Verdana" panose="020B0604030504040204" pitchFamily="34" charset="0"/>
                <a:ea typeface="MS PGothic" panose="020B0600070205080204" pitchFamily="34" charset="-128"/>
                <a:cs typeface="Verdana" panose="020B0604030504040204" pitchFamily="34" charset="0"/>
              </a:rPr>
              <a:t>Elaborate</a:t>
            </a:r>
            <a:r>
              <a:rPr lang="en-GB" sz="2400">
                <a:solidFill>
                  <a:srgbClr val="770079"/>
                </a:solidFill>
                <a:latin typeface="Verdana" panose="020B0604030504040204" pitchFamily="34" charset="0"/>
                <a:ea typeface="MS PGothic" panose="020B0600070205080204" pitchFamily="34" charset="-128"/>
                <a:cs typeface="Verdana" panose="020B0604030504040204" pitchFamily="34" charset="0"/>
              </a:rPr>
              <a:t> </a:t>
            </a:r>
            <a:r>
              <a:rPr lang="en-GB" sz="2400">
                <a:latin typeface="Verdana" panose="020B0604030504040204" pitchFamily="34" charset="0"/>
                <a:ea typeface="MS PGothic" panose="020B0600070205080204" pitchFamily="34" charset="-128"/>
                <a:cs typeface="Verdana" panose="020B0604030504040204" pitchFamily="34" charset="0"/>
              </a:rPr>
              <a:t>include more than just the plot</a:t>
            </a:r>
          </a:p>
          <a:p>
            <a:pPr marL="457200" indent="-457200">
              <a:spcBef>
                <a:spcPts val="600"/>
              </a:spcBef>
              <a:spcAft>
                <a:spcPts val="600"/>
              </a:spcAft>
              <a:buFont typeface="+mj-lt"/>
              <a:buAutoNum type="arabicPeriod"/>
              <a:tabLst>
                <a:tab pos="1804670" algn="l"/>
              </a:tabLst>
            </a:pPr>
            <a:r>
              <a:rPr lang="en-GB" sz="2400">
                <a:solidFill>
                  <a:srgbClr val="00BEB4"/>
                </a:solidFill>
                <a:latin typeface="Verdana" panose="020B0604030504040204" pitchFamily="34" charset="0"/>
                <a:ea typeface="MS PGothic" panose="020B0600070205080204" pitchFamily="34" charset="-128"/>
                <a:cs typeface="Verdana" panose="020B0604030504040204" pitchFamily="34" charset="0"/>
              </a:rPr>
              <a:t>Compare and contrast </a:t>
            </a:r>
            <a:r>
              <a:rPr lang="en-GB" sz="2400">
                <a:latin typeface="Verdana" panose="020B0604030504040204" pitchFamily="34" charset="0"/>
                <a:ea typeface="MS PGothic" panose="020B0600070205080204" pitchFamily="34" charset="-128"/>
                <a:cs typeface="Verdana" panose="020B0604030504040204" pitchFamily="34" charset="0"/>
              </a:rPr>
              <a:t>with other films and add explanations</a:t>
            </a:r>
          </a:p>
          <a:p>
            <a:pPr marL="457200" indent="-457200">
              <a:spcBef>
                <a:spcPts val="600"/>
              </a:spcBef>
              <a:spcAft>
                <a:spcPts val="600"/>
              </a:spcAft>
              <a:buFont typeface="+mj-lt"/>
              <a:buAutoNum type="arabicPeriod"/>
              <a:tabLst>
                <a:tab pos="1804670" algn="l"/>
              </a:tabLst>
            </a:pPr>
            <a:r>
              <a:rPr lang="en-GB" sz="2400">
                <a:solidFill>
                  <a:srgbClr val="00BEB4"/>
                </a:solidFill>
                <a:latin typeface="Verdana" panose="020B0604030504040204" pitchFamily="34" charset="0"/>
                <a:ea typeface="MS PGothic" panose="020B0600070205080204" pitchFamily="34" charset="-128"/>
                <a:cs typeface="Verdana" panose="020B0604030504040204" pitchFamily="34" charset="0"/>
              </a:rPr>
              <a:t>Make it personal </a:t>
            </a:r>
            <a:r>
              <a:rPr lang="en-GB" sz="2400">
                <a:latin typeface="Verdana" panose="020B0604030504040204" pitchFamily="34" charset="0"/>
                <a:ea typeface="MS PGothic" panose="020B0600070205080204" pitchFamily="34" charset="-128"/>
                <a:cs typeface="Verdana" panose="020B0604030504040204" pitchFamily="34" charset="0"/>
              </a:rPr>
              <a:t>explain how it made you feel</a:t>
            </a:r>
          </a:p>
          <a:p>
            <a:pPr marL="457200" indent="-457200">
              <a:spcBef>
                <a:spcPts val="600"/>
              </a:spcBef>
              <a:spcAft>
                <a:spcPts val="600"/>
              </a:spcAft>
              <a:buFont typeface="+mj-lt"/>
              <a:buAutoNum type="arabicPeriod"/>
              <a:tabLst>
                <a:tab pos="1804670" algn="l"/>
              </a:tabLst>
            </a:pPr>
            <a:r>
              <a:rPr lang="en-GB" sz="2400">
                <a:solidFill>
                  <a:srgbClr val="00BEB4"/>
                </a:solidFill>
                <a:latin typeface="Verdana" panose="020B0604030504040204" pitchFamily="34" charset="0"/>
                <a:ea typeface="MS PGothic" panose="020B0600070205080204" pitchFamily="34" charset="-128"/>
                <a:cs typeface="Verdana" panose="020B0604030504040204" pitchFamily="34" charset="0"/>
              </a:rPr>
              <a:t>Be excited </a:t>
            </a:r>
            <a:r>
              <a:rPr lang="en-GB" sz="2400">
                <a:latin typeface="Verdana" panose="020B0604030504040204" pitchFamily="34" charset="0"/>
                <a:ea typeface="MS PGothic" panose="020B0600070205080204" pitchFamily="34" charset="-128"/>
                <a:cs typeface="Verdana" panose="020B0604030504040204" pitchFamily="34" charset="0"/>
              </a:rPr>
              <a:t>by the film/book and /or your opinion</a:t>
            </a:r>
            <a:endParaRPr lang="en-GB" sz="240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CA57A569-01B7-A94C-BCB7-E51A4777242D}"/>
              </a:ext>
            </a:extLst>
          </p:cNvPr>
          <p:cNvSpPr txBox="1"/>
          <p:nvPr/>
        </p:nvSpPr>
        <p:spPr>
          <a:xfrm>
            <a:off x="674914" y="435102"/>
            <a:ext cx="10233340"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Five things to include in your review</a:t>
            </a:r>
          </a:p>
        </p:txBody>
      </p:sp>
    </p:spTree>
    <p:extLst>
      <p:ext uri="{BB962C8B-B14F-4D97-AF65-F5344CB8AC3E}">
        <p14:creationId xmlns:p14="http://schemas.microsoft.com/office/powerpoint/2010/main" val="3679024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 name="Why 'Into The Woods' Is A Modern Musical Masterpiec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731364" y="1101528"/>
            <a:ext cx="6729271" cy="3782445"/>
          </a:xfrm>
          <a:prstGeom prst="rect">
            <a:avLst/>
          </a:prstGeom>
        </p:spPr>
      </p:pic>
      <p:sp>
        <p:nvSpPr>
          <p:cNvPr id="9" name="TextBox 8"/>
          <p:cNvSpPr txBox="1"/>
          <p:nvPr/>
        </p:nvSpPr>
        <p:spPr>
          <a:xfrm>
            <a:off x="1524000" y="418014"/>
            <a:ext cx="9144000" cy="523220"/>
          </a:xfrm>
          <a:prstGeom prst="rect">
            <a:avLst/>
          </a:prstGeom>
          <a:noFill/>
        </p:spPr>
        <p:txBody>
          <a:bodyPr wrap="square" rtlCol="0">
            <a:spAutoFit/>
          </a:bodyPr>
          <a:lstStyle/>
          <a:p>
            <a:pPr algn="ctr"/>
            <a:r>
              <a:rPr lang="en-GB" sz="2800" b="1">
                <a:solidFill>
                  <a:srgbClr val="00BEB4"/>
                </a:solidFill>
                <a:latin typeface="Verdana" charset="0"/>
                <a:ea typeface="Verdana" charset="0"/>
                <a:cs typeface="Verdana" charset="0"/>
              </a:rPr>
              <a:t>Aoife’s review of </a:t>
            </a:r>
            <a:r>
              <a:rPr lang="en-GB" sz="2800" b="1" i="1">
                <a:solidFill>
                  <a:srgbClr val="00BEB4"/>
                </a:solidFill>
                <a:latin typeface="Verdana" charset="0"/>
                <a:ea typeface="Verdana" charset="0"/>
                <a:cs typeface="Verdana" charset="0"/>
              </a:rPr>
              <a:t>Into the Woods</a:t>
            </a:r>
          </a:p>
        </p:txBody>
      </p:sp>
    </p:spTree>
    <p:extLst>
      <p:ext uri="{BB962C8B-B14F-4D97-AF65-F5344CB8AC3E}">
        <p14:creationId xmlns:p14="http://schemas.microsoft.com/office/powerpoint/2010/main" val="257258287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74912" y="1483824"/>
            <a:ext cx="9006969" cy="4525963"/>
          </a:xfrm>
        </p:spPr>
        <p:txBody>
          <a:bodyPr/>
          <a:lstStyle/>
          <a:p>
            <a:pPr marL="514350" indent="-514350">
              <a:lnSpc>
                <a:spcPct val="150000"/>
              </a:lnSpc>
              <a:buFont typeface="+mj-lt"/>
              <a:buAutoNum type="arabicPeriod"/>
            </a:pPr>
            <a:r>
              <a:rPr lang="en-GB" sz="2400">
                <a:latin typeface="Verdana" panose="020B0604030504040204" pitchFamily="34" charset="0"/>
                <a:ea typeface="Verdana" panose="020B0604030504040204" pitchFamily="34" charset="0"/>
                <a:cs typeface="Verdana" panose="020B0604030504040204" pitchFamily="34" charset="0"/>
              </a:rPr>
              <a:t>What did you like about the book?</a:t>
            </a:r>
          </a:p>
          <a:p>
            <a:pPr marL="514350" indent="-514350">
              <a:lnSpc>
                <a:spcPct val="150000"/>
              </a:lnSpc>
              <a:buFont typeface="+mj-lt"/>
              <a:buAutoNum type="arabicPeriod"/>
            </a:pPr>
            <a:r>
              <a:rPr lang="en-GB" sz="2400">
                <a:latin typeface="Verdana" panose="020B0604030504040204" pitchFamily="34" charset="0"/>
                <a:ea typeface="Verdana" panose="020B0604030504040204" pitchFamily="34" charset="0"/>
                <a:cs typeface="Verdana" panose="020B0604030504040204" pitchFamily="34" charset="0"/>
              </a:rPr>
              <a:t>What didn’t you like about the book?</a:t>
            </a:r>
          </a:p>
          <a:p>
            <a:pPr marL="514350" indent="-514350">
              <a:lnSpc>
                <a:spcPct val="150000"/>
              </a:lnSpc>
              <a:buFont typeface="+mj-lt"/>
              <a:buAutoNum type="arabicPeriod"/>
            </a:pPr>
            <a:r>
              <a:rPr lang="en-GB" sz="2400">
                <a:latin typeface="Verdana" panose="020B0604030504040204" pitchFamily="34" charset="0"/>
                <a:ea typeface="Verdana" panose="020B0604030504040204" pitchFamily="34" charset="0"/>
                <a:cs typeface="Verdana" panose="020B0604030504040204" pitchFamily="34" charset="0"/>
              </a:rPr>
              <a:t>Which parts will you remember the most and why?</a:t>
            </a:r>
          </a:p>
          <a:p>
            <a:pPr marL="514350" indent="-514350">
              <a:lnSpc>
                <a:spcPct val="150000"/>
              </a:lnSpc>
              <a:buFont typeface="+mj-lt"/>
              <a:buAutoNum type="arabicPeriod"/>
            </a:pPr>
            <a:r>
              <a:rPr lang="en-GB" sz="2400">
                <a:latin typeface="Verdana" panose="020B0604030504040204" pitchFamily="34" charset="0"/>
                <a:ea typeface="Verdana" panose="020B0604030504040204" pitchFamily="34" charset="0"/>
                <a:cs typeface="Verdana" panose="020B0604030504040204" pitchFamily="34" charset="0"/>
              </a:rPr>
              <a:t>Did it turn out how you expected?</a:t>
            </a:r>
          </a:p>
          <a:p>
            <a:endParaRPr lang="en-GB" sz="240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FB7D93C3-197A-3545-A2E8-C024F34AA7AC}"/>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Planning your review!</a:t>
            </a:r>
          </a:p>
        </p:txBody>
      </p:sp>
    </p:spTree>
    <p:extLst>
      <p:ext uri="{BB962C8B-B14F-4D97-AF65-F5344CB8AC3E}">
        <p14:creationId xmlns:p14="http://schemas.microsoft.com/office/powerpoint/2010/main" val="31052994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Content Placeholder 3"/>
          <p:cNvSpPr>
            <a:spLocks noGrp="1"/>
          </p:cNvSpPr>
          <p:nvPr>
            <p:ph sz="half" idx="4294967295"/>
          </p:nvPr>
        </p:nvSpPr>
        <p:spPr>
          <a:xfrm>
            <a:off x="674913" y="1259780"/>
            <a:ext cx="4540251" cy="4810820"/>
          </a:xfrm>
          <a:prstGeom prst="rect">
            <a:avLst/>
          </a:prstGeom>
        </p:spPr>
        <p:txBody>
          <a:bodyPr>
            <a:noAutofit/>
          </a:bodyPr>
          <a:lstStyle/>
          <a:p>
            <a:pPr marL="514350" indent="-514350">
              <a:lnSpc>
                <a:spcPts val="2400"/>
              </a:lnSpc>
              <a:spcBef>
                <a:spcPts val="600"/>
              </a:spcBef>
              <a:spcAft>
                <a:spcPts val="600"/>
              </a:spcAft>
              <a:buFont typeface="+mj-lt"/>
              <a:buAutoNum type="arabicPeriod"/>
            </a:pPr>
            <a:r>
              <a:rPr lang="en-GB" sz="2000">
                <a:solidFill>
                  <a:srgbClr val="00BEB4"/>
                </a:solidFill>
                <a:latin typeface="Verdana" panose="020B0604030504040204" pitchFamily="34" charset="0"/>
                <a:ea typeface="MS PGothic" panose="020B0600070205080204" pitchFamily="34" charset="-128"/>
                <a:cs typeface="Verdana" panose="020B0604030504040204" pitchFamily="34" charset="0"/>
              </a:rPr>
              <a:t>Rehearse</a:t>
            </a:r>
            <a:r>
              <a:rPr lang="en-GB" sz="2000">
                <a:latin typeface="Verdana" panose="020B0604030504040204" pitchFamily="34" charset="0"/>
                <a:ea typeface="Verdana" panose="020B0604030504040204" pitchFamily="34" charset="0"/>
                <a:cs typeface="Verdana" panose="020B0604030504040204" pitchFamily="34" charset="0"/>
              </a:rPr>
              <a:t> by reading your review aloud. Use body language and pauses to emphasise any key points. </a:t>
            </a:r>
            <a:br>
              <a:rPr lang="en-GB" sz="2000">
                <a:latin typeface="Verdana" panose="020B0604030504040204" pitchFamily="34" charset="0"/>
                <a:ea typeface="Verdana" panose="020B0604030504040204" pitchFamily="34" charset="0"/>
                <a:cs typeface="Verdana" panose="020B0604030504040204" pitchFamily="34" charset="0"/>
              </a:rPr>
            </a:br>
            <a:r>
              <a:rPr lang="en-GB" sz="2000">
                <a:latin typeface="Verdana" panose="020B0604030504040204" pitchFamily="34" charset="0"/>
                <a:ea typeface="Verdana" panose="020B0604030504040204" pitchFamily="34" charset="0"/>
                <a:cs typeface="Verdana" panose="020B0604030504040204" pitchFamily="34" charset="0"/>
              </a:rPr>
              <a:t>Ask someone to give you some honest feedback.</a:t>
            </a:r>
          </a:p>
          <a:p>
            <a:pPr marL="514350" indent="-514350">
              <a:lnSpc>
                <a:spcPts val="2400"/>
              </a:lnSpc>
              <a:spcBef>
                <a:spcPts val="600"/>
              </a:spcBef>
              <a:spcAft>
                <a:spcPts val="600"/>
              </a:spcAft>
              <a:buFont typeface="+mj-lt"/>
              <a:buAutoNum type="arabicPeriod"/>
            </a:pPr>
            <a:r>
              <a:rPr lang="en-GB" sz="2000">
                <a:solidFill>
                  <a:srgbClr val="00BEB4"/>
                </a:solidFill>
                <a:latin typeface="Verdana" panose="020B0604030504040204" pitchFamily="34" charset="0"/>
                <a:ea typeface="MS PGothic" panose="020B0600070205080204" pitchFamily="34" charset="-128"/>
                <a:cs typeface="Verdana" panose="020B0604030504040204" pitchFamily="34" charset="0"/>
              </a:rPr>
              <a:t>Find</a:t>
            </a:r>
            <a:r>
              <a:rPr lang="en-GB" sz="2000">
                <a:solidFill>
                  <a:srgbClr val="00BEB4"/>
                </a:solidFill>
                <a:latin typeface="Verdana" panose="020B0604030504040204" pitchFamily="34" charset="0"/>
                <a:ea typeface="Verdana" panose="020B0604030504040204" pitchFamily="34" charset="0"/>
                <a:cs typeface="Verdana" panose="020B0604030504040204" pitchFamily="34" charset="0"/>
              </a:rPr>
              <a:t> </a:t>
            </a:r>
            <a:r>
              <a:rPr lang="en-GB" sz="2000">
                <a:solidFill>
                  <a:srgbClr val="00BEB4"/>
                </a:solidFill>
                <a:latin typeface="Verdana" panose="020B0604030504040204" pitchFamily="34" charset="0"/>
                <a:ea typeface="MS PGothic" panose="020B0600070205080204" pitchFamily="34" charset="-128"/>
                <a:cs typeface="Verdana" panose="020B0604030504040204" pitchFamily="34" charset="0"/>
              </a:rPr>
              <a:t>a quiet, well-lit location</a:t>
            </a:r>
            <a:r>
              <a:rPr lang="en-GB" sz="2000">
                <a:solidFill>
                  <a:srgbClr val="00BEB4"/>
                </a:solidFill>
                <a:latin typeface="Verdana" panose="020B0604030504040204" pitchFamily="34" charset="0"/>
                <a:ea typeface="Verdana" panose="020B0604030504040204" pitchFamily="34" charset="0"/>
                <a:cs typeface="Verdana" panose="020B0604030504040204" pitchFamily="34" charset="0"/>
              </a:rPr>
              <a:t> </a:t>
            </a:r>
            <a:r>
              <a:rPr lang="en-GB" sz="2000">
                <a:latin typeface="Verdana" panose="020B0604030504040204" pitchFamily="34" charset="0"/>
                <a:ea typeface="Verdana" panose="020B0604030504040204" pitchFamily="34" charset="0"/>
                <a:cs typeface="Verdana" panose="020B0604030504040204" pitchFamily="34" charset="0"/>
              </a:rPr>
              <a:t>to film your review. Do a couple of practice-runs with the camera. </a:t>
            </a:r>
          </a:p>
          <a:p>
            <a:pPr marL="514350" indent="-514350">
              <a:lnSpc>
                <a:spcPts val="2400"/>
              </a:lnSpc>
              <a:spcBef>
                <a:spcPts val="600"/>
              </a:spcBef>
              <a:spcAft>
                <a:spcPts val="600"/>
              </a:spcAft>
              <a:buFont typeface="+mj-lt"/>
              <a:buAutoNum type="arabicPeriod"/>
            </a:pPr>
            <a:r>
              <a:rPr lang="en-GB" sz="2000">
                <a:solidFill>
                  <a:srgbClr val="00BEB4"/>
                </a:solidFill>
                <a:latin typeface="Verdana" panose="020B0604030504040204" pitchFamily="34" charset="0"/>
                <a:ea typeface="MS PGothic" panose="020B0600070205080204" pitchFamily="34" charset="-128"/>
                <a:cs typeface="Verdana" panose="020B0604030504040204" pitchFamily="34" charset="0"/>
              </a:rPr>
              <a:t>Look</a:t>
            </a:r>
            <a:r>
              <a:rPr lang="en-GB" sz="2000">
                <a:solidFill>
                  <a:srgbClr val="00BEB4"/>
                </a:solidFill>
                <a:latin typeface="Verdana" panose="020B0604030504040204" pitchFamily="34" charset="0"/>
                <a:ea typeface="Verdana" panose="020B0604030504040204" pitchFamily="34" charset="0"/>
                <a:cs typeface="Verdana" panose="020B0604030504040204" pitchFamily="34" charset="0"/>
              </a:rPr>
              <a:t> </a:t>
            </a:r>
            <a:r>
              <a:rPr lang="en-GB" sz="2000">
                <a:solidFill>
                  <a:srgbClr val="00BEB4"/>
                </a:solidFill>
                <a:latin typeface="Verdana" panose="020B0604030504040204" pitchFamily="34" charset="0"/>
                <a:ea typeface="MS PGothic" panose="020B0600070205080204" pitchFamily="34" charset="-128"/>
                <a:cs typeface="Verdana" panose="020B0604030504040204" pitchFamily="34" charset="0"/>
              </a:rPr>
              <a:t>back at your practice-runs. </a:t>
            </a:r>
            <a:r>
              <a:rPr lang="en-GB" sz="2000">
                <a:latin typeface="Verdana" panose="020B0604030504040204" pitchFamily="34" charset="0"/>
                <a:ea typeface="Verdana" panose="020B0604030504040204" pitchFamily="34" charset="0"/>
                <a:cs typeface="Verdana" panose="020B0604030504040204" pitchFamily="34" charset="0"/>
              </a:rPr>
              <a:t>Is the camera steady and well framed? Can the audience hear you clearly?</a:t>
            </a:r>
          </a:p>
        </p:txBody>
      </p:sp>
      <p:pic>
        <p:nvPicPr>
          <p:cNvPr id="12" name="Content Placeholder 3"/>
          <p:cNvPicPr>
            <a:picLocks noGrp="1" noChangeAspect="1"/>
          </p:cNvPicPr>
          <p:nvPr>
            <p:ph sz="half" idx="1"/>
          </p:nvPr>
        </p:nvPicPr>
        <p:blipFill rotWithShape="1">
          <a:blip r:embed="rId3" cstate="email">
            <a:extLst>
              <a:ext uri="{28A0092B-C50C-407E-A947-70E740481C1C}">
                <a14:useLocalDpi xmlns:a14="http://schemas.microsoft.com/office/drawing/2010/main"/>
              </a:ext>
            </a:extLst>
          </a:blip>
          <a:srcRect/>
          <a:stretch/>
        </p:blipFill>
        <p:spPr>
          <a:xfrm>
            <a:off x="5766662" y="1613648"/>
            <a:ext cx="5980124" cy="3401538"/>
          </a:xfrm>
        </p:spPr>
      </p:pic>
      <p:sp>
        <p:nvSpPr>
          <p:cNvPr id="5" name="TextBox 4">
            <a:extLst>
              <a:ext uri="{FF2B5EF4-FFF2-40B4-BE49-F238E27FC236}">
                <a16:creationId xmlns:a16="http://schemas.microsoft.com/office/drawing/2014/main" id="{A760A7D6-D8B5-294C-A74B-84B40C2714D4}"/>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Film your review!</a:t>
            </a:r>
          </a:p>
        </p:txBody>
      </p:sp>
    </p:spTree>
    <p:extLst>
      <p:ext uri="{BB962C8B-B14F-4D97-AF65-F5344CB8AC3E}">
        <p14:creationId xmlns:p14="http://schemas.microsoft.com/office/powerpoint/2010/main" val="92588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Content Placeholder 3"/>
          <p:cNvSpPr>
            <a:spLocks noGrp="1"/>
          </p:cNvSpPr>
          <p:nvPr>
            <p:ph sz="half" idx="4294967295"/>
          </p:nvPr>
        </p:nvSpPr>
        <p:spPr>
          <a:xfrm>
            <a:off x="674913" y="1260879"/>
            <a:ext cx="4169443" cy="3684588"/>
          </a:xfrm>
          <a:prstGeom prst="rect">
            <a:avLst/>
          </a:prstGeom>
        </p:spPr>
        <p:txBody>
          <a:bodyPr>
            <a:noAutofit/>
          </a:bodyPr>
          <a:lstStyle/>
          <a:p>
            <a:pPr marL="514350" indent="-514350">
              <a:lnSpc>
                <a:spcPts val="2400"/>
              </a:lnSpc>
              <a:spcBef>
                <a:spcPts val="600"/>
              </a:spcBef>
              <a:spcAft>
                <a:spcPts val="600"/>
              </a:spcAft>
              <a:buFont typeface="+mj-lt"/>
              <a:buAutoNum type="arabicPeriod" startAt="4"/>
            </a:pPr>
            <a:r>
              <a:rPr lang="en-GB" sz="2000">
                <a:solidFill>
                  <a:srgbClr val="00BEB4"/>
                </a:solidFill>
                <a:latin typeface="Verdana" panose="020B0604030504040204" pitchFamily="34" charset="0"/>
                <a:ea typeface="MS PGothic" panose="020B0600070205080204" pitchFamily="34" charset="-128"/>
                <a:cs typeface="Verdana" panose="020B0604030504040204" pitchFamily="34" charset="0"/>
              </a:rPr>
              <a:t>Is it interesting for the audience? </a:t>
            </a:r>
            <a:r>
              <a:rPr lang="en-GB" sz="2000">
                <a:latin typeface="Verdana" panose="020B0604030504040204" pitchFamily="34" charset="0"/>
                <a:ea typeface="Verdana" panose="020B0604030504040204" pitchFamily="34" charset="0"/>
                <a:cs typeface="Verdana" panose="020B0604030504040204" pitchFamily="34" charset="0"/>
              </a:rPr>
              <a:t>Are there any bits you need to take out? How can you improve it?</a:t>
            </a:r>
          </a:p>
          <a:p>
            <a:pPr marL="514350" indent="-514350">
              <a:lnSpc>
                <a:spcPts val="2400"/>
              </a:lnSpc>
              <a:spcBef>
                <a:spcPts val="600"/>
              </a:spcBef>
              <a:spcAft>
                <a:spcPts val="600"/>
              </a:spcAft>
              <a:buFont typeface="+mj-lt"/>
              <a:buAutoNum type="arabicPeriod" startAt="4"/>
            </a:pPr>
            <a:r>
              <a:rPr lang="en-GB" sz="2000">
                <a:solidFill>
                  <a:srgbClr val="00BEB4"/>
                </a:solidFill>
                <a:latin typeface="Verdana" panose="020B0604030504040204" pitchFamily="34" charset="0"/>
                <a:ea typeface="MS PGothic" panose="020B0600070205080204" pitchFamily="34" charset="-128"/>
                <a:cs typeface="Verdana" panose="020B0604030504040204" pitchFamily="34" charset="0"/>
              </a:rPr>
              <a:t>Experiment! </a:t>
            </a:r>
            <a:r>
              <a:rPr lang="en-GB" sz="2000">
                <a:latin typeface="Verdana" panose="020B0604030504040204" pitchFamily="34" charset="0"/>
                <a:ea typeface="Verdana" panose="020B0604030504040204" pitchFamily="34" charset="0"/>
                <a:cs typeface="Verdana" panose="020B0604030504040204" pitchFamily="34" charset="0"/>
              </a:rPr>
              <a:t>How could you use different camera shots, angles and locations to make it more interesting to watch?</a:t>
            </a:r>
          </a:p>
          <a:p>
            <a:pPr marL="0" indent="0">
              <a:lnSpc>
                <a:spcPts val="2400"/>
              </a:lnSpc>
              <a:spcAft>
                <a:spcPts val="600"/>
              </a:spcAft>
              <a:buNone/>
            </a:pPr>
            <a:endParaRPr lang="en-GB" sz="180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7347646" y="414454"/>
            <a:ext cx="2736000" cy="1805410"/>
            <a:chOff x="5385050" y="414454"/>
            <a:chExt cx="2736000" cy="1805410"/>
          </a:xfrm>
        </p:grpSpPr>
        <p:pic>
          <p:nvPicPr>
            <p:cNvPr id="6" name="Picture 5"/>
            <p:cNvPicPr/>
            <p:nvPr/>
          </p:nvPicPr>
          <p:blipFill rotWithShape="1">
            <a:blip r:embed="rId3" cstate="print">
              <a:extLst>
                <a:ext uri="{28A0092B-C50C-407E-A947-70E740481C1C}">
                  <a14:useLocalDpi xmlns:a14="http://schemas.microsoft.com/office/drawing/2010/main" val="0"/>
                </a:ext>
              </a:extLst>
            </a:blip>
            <a:srcRect l="4609" t="8342" r="7835" b="8342"/>
            <a:stretch/>
          </p:blipFill>
          <p:spPr bwMode="auto">
            <a:xfrm>
              <a:off x="5385050" y="414454"/>
              <a:ext cx="2736000" cy="1620000"/>
            </a:xfrm>
            <a:prstGeom prst="rect">
              <a:avLst/>
            </a:prstGeom>
            <a:noFill/>
            <a:ln>
              <a:noFill/>
            </a:ln>
            <a:extLst>
              <a:ext uri="{909E8E84-426E-40dd-AFC4-6F175D3DCCD1}">
                <a14:hiddenFill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a:solidFill>
                    <a:srgbClr val="FFFFFF"/>
                  </a:solidFill>
                </a14:hiddenFill>
              </a:ext>
              <a:ext uri="{91240B29-F687-4f45-9708-019B960494DF}">
                <a14:hiddenLine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w="9525">
                  <a:solidFill>
                    <a:srgbClr val="000000"/>
                  </a:solidFill>
                  <a:miter lim="800000"/>
                  <a:headEnd/>
                  <a:tailEnd/>
                </a14:hiddenLine>
              </a:ext>
            </a:extLst>
          </p:spPr>
        </p:pic>
        <p:sp>
          <p:nvSpPr>
            <p:cNvPr id="3" name="TextBox 2"/>
            <p:cNvSpPr txBox="1"/>
            <p:nvPr/>
          </p:nvSpPr>
          <p:spPr>
            <a:xfrm>
              <a:off x="5385050" y="1958254"/>
              <a:ext cx="2736000" cy="261610"/>
            </a:xfrm>
            <a:prstGeom prst="rect">
              <a:avLst/>
            </a:prstGeom>
            <a:noFill/>
          </p:spPr>
          <p:txBody>
            <a:bodyPr wrap="square" rtlCol="0">
              <a:spAutoFit/>
            </a:bodyPr>
            <a:lstStyle/>
            <a:p>
              <a:pPr algn="ctr"/>
              <a:r>
                <a:rPr lang="en-US" sz="1100" b="1">
                  <a:solidFill>
                    <a:srgbClr val="00BEB4"/>
                  </a:solidFill>
                  <a:latin typeface="Verdana" charset="0"/>
                  <a:ea typeface="Verdana" charset="0"/>
                  <a:cs typeface="Verdana" charset="0"/>
                </a:rPr>
                <a:t>CLOSE UP</a:t>
              </a:r>
            </a:p>
          </p:txBody>
        </p:sp>
      </p:grpSp>
      <p:grpSp>
        <p:nvGrpSpPr>
          <p:cNvPr id="5" name="Group 4"/>
          <p:cNvGrpSpPr/>
          <p:nvPr/>
        </p:nvGrpSpPr>
        <p:grpSpPr>
          <a:xfrm>
            <a:off x="7329646" y="2347173"/>
            <a:ext cx="2772000" cy="1773610"/>
            <a:chOff x="5367050" y="2347173"/>
            <a:chExt cx="2772000" cy="1773610"/>
          </a:xfrm>
        </p:grpSpPr>
        <p:pic>
          <p:nvPicPr>
            <p:cNvPr id="10" name="Picture 9" descr="CAMERA POSTION.png"/>
            <p:cNvPicPr/>
            <p:nvPr/>
          </p:nvPicPr>
          <p:blipFill rotWithShape="1">
            <a:blip r:embed="rId4" cstate="print">
              <a:extLst>
                <a:ext uri="{28A0092B-C50C-407E-A947-70E740481C1C}">
                  <a14:useLocalDpi xmlns:a14="http://schemas.microsoft.com/office/drawing/2010/main" val="0"/>
                </a:ext>
              </a:extLst>
            </a:blip>
            <a:srcRect l="5631" t="8483" r="7650" b="15703"/>
            <a:stretch/>
          </p:blipFill>
          <p:spPr bwMode="auto">
            <a:xfrm>
              <a:off x="5367050" y="2347173"/>
              <a:ext cx="2772000" cy="1512000"/>
            </a:xfrm>
            <a:prstGeom prst="rect">
              <a:avLst/>
            </a:prstGeom>
            <a:noFill/>
            <a:ln>
              <a:noFill/>
            </a:ln>
            <a:extLst>
              <a:ext uri="{909E8E84-426E-40dd-AFC4-6F175D3DCCD1}">
                <a14:hiddenFill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a:solidFill>
                    <a:srgbClr val="FFFFFF"/>
                  </a:solidFill>
                </a14:hiddenFill>
              </a:ext>
              <a:ext uri="{91240B29-F687-4f45-9708-019B960494DF}">
                <a14:hiddenLine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w="9525">
                  <a:solidFill>
                    <a:srgbClr val="000000"/>
                  </a:solidFill>
                  <a:miter lim="800000"/>
                  <a:headEnd/>
                  <a:tailEnd/>
                </a14:hiddenLine>
              </a:ext>
            </a:extLst>
          </p:spPr>
        </p:pic>
        <p:sp>
          <p:nvSpPr>
            <p:cNvPr id="14" name="TextBox 13"/>
            <p:cNvSpPr txBox="1"/>
            <p:nvPr/>
          </p:nvSpPr>
          <p:spPr>
            <a:xfrm>
              <a:off x="5385050" y="3859173"/>
              <a:ext cx="2736000" cy="261610"/>
            </a:xfrm>
            <a:prstGeom prst="rect">
              <a:avLst/>
            </a:prstGeom>
            <a:noFill/>
          </p:spPr>
          <p:txBody>
            <a:bodyPr wrap="square" rtlCol="0">
              <a:spAutoFit/>
            </a:bodyPr>
            <a:lstStyle/>
            <a:p>
              <a:pPr algn="ctr"/>
              <a:r>
                <a:rPr lang="en-US" sz="1100" b="1">
                  <a:solidFill>
                    <a:srgbClr val="00BEB4"/>
                  </a:solidFill>
                  <a:latin typeface="Verdana" charset="0"/>
                  <a:ea typeface="Verdana" charset="0"/>
                  <a:cs typeface="Verdana" charset="0"/>
                </a:rPr>
                <a:t>CAMERA POSITIONING</a:t>
              </a:r>
            </a:p>
          </p:txBody>
        </p:sp>
      </p:grpSp>
      <p:grpSp>
        <p:nvGrpSpPr>
          <p:cNvPr id="16" name="Group 15"/>
          <p:cNvGrpSpPr/>
          <p:nvPr/>
        </p:nvGrpSpPr>
        <p:grpSpPr>
          <a:xfrm>
            <a:off x="7347646" y="4233253"/>
            <a:ext cx="2772000" cy="1769883"/>
            <a:chOff x="5385050" y="4233250"/>
            <a:chExt cx="2772000" cy="1769883"/>
          </a:xfrm>
        </p:grpSpPr>
        <p:pic>
          <p:nvPicPr>
            <p:cNvPr id="9" name="Picture 8"/>
            <p:cNvPicPr/>
            <p:nvPr/>
          </p:nvPicPr>
          <p:blipFill rotWithShape="1">
            <a:blip r:embed="rId5" cstate="print">
              <a:extLst>
                <a:ext uri="{28A0092B-C50C-407E-A947-70E740481C1C}">
                  <a14:useLocalDpi xmlns:a14="http://schemas.microsoft.com/office/drawing/2010/main" val="0"/>
                </a:ext>
              </a:extLst>
            </a:blip>
            <a:srcRect l="4631" t="8142" r="6664" b="13999"/>
            <a:stretch/>
          </p:blipFill>
          <p:spPr bwMode="auto">
            <a:xfrm>
              <a:off x="5385050" y="4233250"/>
              <a:ext cx="2772000" cy="1548000"/>
            </a:xfrm>
            <a:prstGeom prst="rect">
              <a:avLst/>
            </a:prstGeom>
            <a:noFill/>
            <a:ln>
              <a:noFill/>
            </a:ln>
            <a:extLst>
              <a:ext uri="{909E8E84-426E-40dd-AFC4-6F175D3DCCD1}">
                <a14:hiddenFill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a:solidFill>
                    <a:srgbClr val="FFFFFF"/>
                  </a:solidFill>
                </a14:hiddenFill>
              </a:ext>
              <a:ext uri="{91240B29-F687-4f45-9708-019B960494DF}">
                <a14:hiddenLine xmlns:lc="http://schemas.openxmlformats.org/drawingml/2006/lockedCanva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xmlns="" w="9525">
                  <a:solidFill>
                    <a:srgbClr val="000000"/>
                  </a:solidFill>
                  <a:miter lim="800000"/>
                  <a:headEnd/>
                  <a:tailEnd/>
                </a14:hiddenLine>
              </a:ext>
            </a:extLst>
          </p:spPr>
        </p:pic>
        <p:sp>
          <p:nvSpPr>
            <p:cNvPr id="15" name="TextBox 14"/>
            <p:cNvSpPr txBox="1"/>
            <p:nvPr/>
          </p:nvSpPr>
          <p:spPr>
            <a:xfrm>
              <a:off x="5421050" y="5741523"/>
              <a:ext cx="2736000" cy="261610"/>
            </a:xfrm>
            <a:prstGeom prst="rect">
              <a:avLst/>
            </a:prstGeom>
            <a:noFill/>
          </p:spPr>
          <p:txBody>
            <a:bodyPr wrap="square" rtlCol="0">
              <a:spAutoFit/>
            </a:bodyPr>
            <a:lstStyle/>
            <a:p>
              <a:pPr algn="ctr"/>
              <a:r>
                <a:rPr lang="en-US" sz="1100" b="1">
                  <a:solidFill>
                    <a:srgbClr val="00BEB4"/>
                  </a:solidFill>
                  <a:latin typeface="Verdana" charset="0"/>
                  <a:ea typeface="Verdana" charset="0"/>
                  <a:cs typeface="Verdana" charset="0"/>
                </a:rPr>
                <a:t>LONG SHOT</a:t>
              </a:r>
            </a:p>
          </p:txBody>
        </p:sp>
      </p:grpSp>
      <p:sp>
        <p:nvSpPr>
          <p:cNvPr id="17" name="TextBox 16">
            <a:extLst>
              <a:ext uri="{FF2B5EF4-FFF2-40B4-BE49-F238E27FC236}">
                <a16:creationId xmlns:a16="http://schemas.microsoft.com/office/drawing/2014/main" id="{225B1AB7-D4C2-8047-A433-D286921E9D1C}"/>
              </a:ext>
            </a:extLst>
          </p:cNvPr>
          <p:cNvSpPr txBox="1"/>
          <p:nvPr/>
        </p:nvSpPr>
        <p:spPr>
          <a:xfrm>
            <a:off x="674913" y="435102"/>
            <a:ext cx="8081811" cy="646331"/>
          </a:xfrm>
          <a:prstGeom prst="rect">
            <a:avLst/>
          </a:prstGeom>
          <a:noFill/>
        </p:spPr>
        <p:txBody>
          <a:bodyPr wrap="square" rtlCol="0">
            <a:spAutoFit/>
          </a:bodyPr>
          <a:lstStyle/>
          <a:p>
            <a:r>
              <a:rPr lang="en-US" sz="3600" b="1">
                <a:solidFill>
                  <a:srgbClr val="00BEB4"/>
                </a:solidFill>
                <a:latin typeface="Verdana" charset="0"/>
                <a:ea typeface="Verdana" charset="0"/>
                <a:cs typeface="Verdana" charset="0"/>
              </a:rPr>
              <a:t>Film your review!</a:t>
            </a:r>
          </a:p>
        </p:txBody>
      </p:sp>
    </p:spTree>
    <p:extLst>
      <p:ext uri="{BB962C8B-B14F-4D97-AF65-F5344CB8AC3E}">
        <p14:creationId xmlns:p14="http://schemas.microsoft.com/office/powerpoint/2010/main" val="30020062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Addres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51169604110634883180B8AD8EFF9CD" ma:contentTypeVersion="16" ma:contentTypeDescription="Create a new document." ma:contentTypeScope="" ma:versionID="f34c186da45db54109bcddd36b19dc0d">
  <xsd:schema xmlns:xsd="http://www.w3.org/2001/XMLSchema" xmlns:xs="http://www.w3.org/2001/XMLSchema" xmlns:p="http://schemas.microsoft.com/office/2006/metadata/properties" xmlns:ns1="http://schemas.microsoft.com/sharepoint/v3" xmlns:ns3="e1eb9d57-9dbf-4115-96b5-1b8954cf748d" xmlns:ns4="0f5ee971-a664-48fa-b518-b9bf93629fa8" targetNamespace="http://schemas.microsoft.com/office/2006/metadata/properties" ma:root="true" ma:fieldsID="9310b16b2d90327b0c4920d8f3af0407" ns1:_="" ns3:_="" ns4:_="">
    <xsd:import namespace="http://schemas.microsoft.com/sharepoint/v3"/>
    <xsd:import namespace="e1eb9d57-9dbf-4115-96b5-1b8954cf748d"/>
    <xsd:import namespace="0f5ee971-a664-48fa-b518-b9bf93629fa8"/>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description=""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eb9d57-9dbf-4115-96b5-1b8954cf748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description="" ma:internalName="SharingHintHash" ma:readOnly="true">
      <xsd:simpleType>
        <xsd:restriction base="dms:Text"/>
      </xsd:simple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LastSharedByUser" ma:index="12" nillable="true" ma:displayName="Last Shared By User" ma:description="" ma:internalName="LastSharedByUser" ma:readOnly="true">
      <xsd:simpleType>
        <xsd:restriction base="dms:Note">
          <xsd:maxLength value="255"/>
        </xsd:restriction>
      </xsd:simpleType>
    </xsd:element>
    <xsd:element name="LastSharedByTime" ma:index="13"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f5ee971-a664-48fa-b518-b9bf93629fa8" elementFormDefault="qualified">
    <xsd:import namespace="http://schemas.microsoft.com/office/2006/documentManagement/types"/>
    <xsd:import namespace="http://schemas.microsoft.com/office/infopath/2007/PartnerControls"/>
    <xsd:element name="MediaServiceMetadata" ma:index="14" nillable="true" ma:displayName="MediaServiceMetadata" ma:description="" ma:hidden="true" ma:internalName="MediaServiceMetadata" ma:readOnly="true">
      <xsd:simpleType>
        <xsd:restriction base="dms:Note"/>
      </xsd:simpleType>
    </xsd:element>
    <xsd:element name="MediaServiceFastMetadata" ma:index="15" nillable="true" ma:displayName="MediaServiceFastMetadata" ma:description="" ma:hidden="true" ma:internalName="MediaServiceFastMetadata" ma:readOnly="true">
      <xsd:simpleType>
        <xsd:restriction base="dms:Note"/>
      </xsd:simpleType>
    </xsd:element>
    <xsd:element name="MediaServiceDateTaken" ma:index="16" nillable="true" ma:displayName="MediaServiceDateTaken" ma:description="" ma:hidden="true" ma:internalName="MediaServiceDateTaken" ma:readOnly="true">
      <xsd:simpleType>
        <xsd:restriction base="dms:Text"/>
      </xsd:simpleType>
    </xsd:element>
    <xsd:element name="MediaServiceAutoTags" ma:index="17" nillable="true" ma:displayName="MediaServiceAutoTags" ma:description="" ma:internalName="MediaServiceAutoTags" ma:readOnly="true">
      <xsd:simpleType>
        <xsd:restriction base="dms:Text"/>
      </xsd:simpleType>
    </xsd:element>
    <xsd:element name="MediaServiceLocation" ma:index="18" nillable="true" ma:displayName="MediaServiceLocation" ma:description="" ma:internalName="MediaServiceLocation"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72578D-561B-46B6-ACD5-44DE341F7E59}">
  <ds:schemaRefs>
    <ds:schemaRef ds:uri="0f5ee971-a664-48fa-b518-b9bf93629fa8"/>
    <ds:schemaRef ds:uri="e1eb9d57-9dbf-4115-96b5-1b8954cf748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3C1441D-CB65-42BE-B1D9-195B97072A93}">
  <ds:schemaRefs>
    <ds:schemaRef ds:uri="0f5ee971-a664-48fa-b518-b9bf93629fa8"/>
    <ds:schemaRef ds:uri="e1eb9d57-9dbf-4115-96b5-1b8954cf74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742F193-3A99-4C89-9D9F-E2B8808E76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25</Notes>
  <HiddenSlides>0</HiddenSlides>
  <ScaleCrop>false</ScaleCrop>
  <HeadingPairs>
    <vt:vector size="4" baseType="variant">
      <vt:variant>
        <vt:lpstr>Theme</vt:lpstr>
      </vt:variant>
      <vt:variant>
        <vt:i4>3</vt:i4>
      </vt:variant>
      <vt:variant>
        <vt:lpstr>Slide Titles</vt:lpstr>
      </vt:variant>
      <vt:variant>
        <vt:i4>26</vt:i4>
      </vt:variant>
    </vt:vector>
  </HeadingPairs>
  <TitlesOfParts>
    <vt:vector size="29" baseType="lpstr">
      <vt:lpstr>Office Theme</vt:lpstr>
      <vt:lpstr>Custom Design</vt:lpstr>
      <vt:lpstr>1_Custom Design</vt:lpstr>
      <vt:lpstr>PowerPoint Presentation</vt:lpstr>
      <vt:lpstr>Activity 1: Vlog Review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Effective Film Reviews - Primary</dc:title>
  <dc:creator>Into Film</dc:creator>
  <cp:keywords>Into Film; Primary; film; film review; review writing; literacy; film club; KS1; KS2; first level; second level</cp:keywords>
  <cp:revision>1</cp:revision>
  <cp:lastPrinted>2018-08-20T09:06:38Z</cp:lastPrinted>
  <dcterms:created xsi:type="dcterms:W3CDTF">2014-09-16T21:06:50Z</dcterms:created>
  <dcterms:modified xsi:type="dcterms:W3CDTF">2020-05-13T09:51:40Z</dcterms:modified>
  <cp:category>Education resource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0x010100851169604110634883180B8AD8EFF9CD</vt:lpwstr>
  </property>
</Properties>
</file>